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2cdfba886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42cdfba886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42cdfba886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2cdfba886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42cdfba886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42cdfba886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2cdfba886_1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42cdfba886_1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42cdfba886_1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2cdfba886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42cdfba886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42cdfba886_1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2cdfba886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42cdfba886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42cdfba886_1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2cdfba886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42cdfba886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42cdfba886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2cc0e1f78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42cc0e1f78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42cc0e1f78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2cc0e1f78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42cc0e1f78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42cc0e1f78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2cc0e1f78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42cc0e1f78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42cc0e1f78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2cc0e1f7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42cc0e1f7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42cc0e1f78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2cc0e1f78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42cc0e1f78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42cc0e1f78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2cc0e1f78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42cc0e1f78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42cc0e1f78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2cc0e1f78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42cc0e1f78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42cc0e1f78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2cdfba886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342cdfba886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42cdfba886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2cdfba886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42cdfba886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42cdfba886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2cdfba886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342cdfba886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42cdfba886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42cdfba886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342cdfba886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42cdfba886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2cdfba886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342cdfba886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42cdfba886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2cdfba886_1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42cdfba886_1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42cdfba886_1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2cc0e1f78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342cc0e1f78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342cc0e1f78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2cdfba886_1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42cdfba886_1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342cdfba886_1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2cdfba886_1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42cdfba886_1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42cdfba886_1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2cdfba886_1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342cdfba886_1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42cdfba886_1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42cdfba886_1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342cdfba886_1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42cdfba886_1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696ca518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34696ca518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34696ca518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42cdfba886_1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42cdfba886_1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42cdfba886_1_2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2cdfba886_1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42cdfba886_1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42cdfba886_1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42cdfba886_1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342cdfba886_1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42cdfba886_1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2cdfba886_1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342cdfba886_1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42cdfba886_1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4696ca5184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4696ca5184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4696ca5184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2cdfba8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342cdfba8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342cdfba8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696ca518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34696ca518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34696ca5184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696ca5184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34696ca5184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4696ca5184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4696ca5184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34696ca5184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4696ca5184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45951b49b5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345951b49b5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45951b49b5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45951b49b5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345951b49b5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45951b49b5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45951b49b5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345951b49b5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345951b49b5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4697ce07aa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34697ce07aa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34697ce07aa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4696ca5184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34696ca5184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34696ca5184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46c41e586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346c41e586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346c41e586d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4696ca5184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34696ca5184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34696ca5184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1c163df4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41c163df4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41c163df44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4696ca5184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34696ca5184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34696ca5184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42cdfba886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342cdfba886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342cdfba886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1c163df44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41c163df44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41c163df44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2cdfba886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42cdfba886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42cdfba886_1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2cdfba886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42cdfba886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42cdfba886_1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1c163df44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41c163df44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41c163df44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97425" y="429589"/>
            <a:ext cx="2129475" cy="41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79450" y="335513"/>
            <a:ext cx="2535357" cy="604521"/>
          </a:xfrm>
          <a:custGeom>
            <a:rect b="b" l="l" r="r" t="t"/>
            <a:pathLst>
              <a:path extrusionOk="0" h="419079" w="1924370">
                <a:moveTo>
                  <a:pt x="419780" y="251772"/>
                </a:moveTo>
                <a:cubicBezTo>
                  <a:pt x="400009" y="347260"/>
                  <a:pt x="314522" y="419079"/>
                  <a:pt x="212044" y="419079"/>
                </a:cubicBezTo>
                <a:cubicBezTo>
                  <a:pt x="109566" y="419079"/>
                  <a:pt x="24078" y="347241"/>
                  <a:pt x="4308" y="251765"/>
                </a:cubicBezTo>
                <a:cubicBezTo>
                  <a:pt x="1483" y="238125"/>
                  <a:pt x="0" y="224004"/>
                  <a:pt x="0" y="209540"/>
                </a:cubicBezTo>
                <a:cubicBezTo>
                  <a:pt x="0" y="93830"/>
                  <a:pt x="94926" y="0"/>
                  <a:pt x="212044" y="0"/>
                </a:cubicBezTo>
                <a:cubicBezTo>
                  <a:pt x="329161" y="0"/>
                  <a:pt x="424087" y="93805"/>
                  <a:pt x="424087" y="209540"/>
                </a:cubicBezTo>
                <a:cubicBezTo>
                  <a:pt x="424087" y="224006"/>
                  <a:pt x="422604" y="238131"/>
                  <a:pt x="419780" y="251772"/>
                </a:cubicBezTo>
                <a:close/>
                <a:moveTo>
                  <a:pt x="248323" y="190665"/>
                </a:moveTo>
                <a:cubicBezTo>
                  <a:pt x="262087" y="185072"/>
                  <a:pt x="270465" y="176497"/>
                  <a:pt x="275975" y="169992"/>
                </a:cubicBezTo>
                <a:cubicBezTo>
                  <a:pt x="286498" y="158067"/>
                  <a:pt x="290787" y="143455"/>
                  <a:pt x="290787" y="129607"/>
                </a:cubicBezTo>
                <a:cubicBezTo>
                  <a:pt x="290787" y="118445"/>
                  <a:pt x="287670" y="96121"/>
                  <a:pt x="267822" y="80770"/>
                </a:cubicBezTo>
                <a:cubicBezTo>
                  <a:pt x="254183" y="70372"/>
                  <a:pt x="242114" y="65370"/>
                  <a:pt x="213315" y="65370"/>
                </a:cubicBezTo>
                <a:lnTo>
                  <a:pt x="198728" y="65370"/>
                </a:lnTo>
                <a:cubicBezTo>
                  <a:pt x="198254" y="65345"/>
                  <a:pt x="197831" y="65345"/>
                  <a:pt x="197282" y="65345"/>
                </a:cubicBezTo>
                <a:lnTo>
                  <a:pt x="137115" y="65345"/>
                </a:lnTo>
                <a:lnTo>
                  <a:pt x="137115" y="345948"/>
                </a:lnTo>
                <a:lnTo>
                  <a:pt x="308790" y="345948"/>
                </a:lnTo>
                <a:lnTo>
                  <a:pt x="308790" y="292084"/>
                </a:lnTo>
                <a:cubicBezTo>
                  <a:pt x="308790" y="240537"/>
                  <a:pt x="291984" y="205893"/>
                  <a:pt x="248323" y="190665"/>
                </a:cubicBezTo>
                <a:close/>
                <a:moveTo>
                  <a:pt x="219576" y="198596"/>
                </a:moveTo>
                <a:cubicBezTo>
                  <a:pt x="255497" y="205455"/>
                  <a:pt x="269892" y="236062"/>
                  <a:pt x="269892" y="286836"/>
                </a:cubicBezTo>
                <a:lnTo>
                  <a:pt x="269892" y="330449"/>
                </a:lnTo>
                <a:lnTo>
                  <a:pt x="238948" y="330449"/>
                </a:lnTo>
                <a:lnTo>
                  <a:pt x="238948" y="236792"/>
                </a:lnTo>
                <a:lnTo>
                  <a:pt x="203217" y="236792"/>
                </a:lnTo>
                <a:lnTo>
                  <a:pt x="203217" y="330547"/>
                </a:lnTo>
                <a:lnTo>
                  <a:pt x="175839" y="330547"/>
                </a:lnTo>
                <a:lnTo>
                  <a:pt x="175839" y="79317"/>
                </a:lnTo>
                <a:lnTo>
                  <a:pt x="203965" y="79342"/>
                </a:lnTo>
                <a:cubicBezTo>
                  <a:pt x="214487" y="79342"/>
                  <a:pt x="230445" y="81657"/>
                  <a:pt x="241740" y="95505"/>
                </a:cubicBezTo>
                <a:cubicBezTo>
                  <a:pt x="247625" y="102527"/>
                  <a:pt x="251215" y="111842"/>
                  <a:pt x="252488" y="121205"/>
                </a:cubicBezTo>
                <a:lnTo>
                  <a:pt x="203217" y="121205"/>
                </a:lnTo>
                <a:lnTo>
                  <a:pt x="203217" y="135028"/>
                </a:lnTo>
                <a:lnTo>
                  <a:pt x="252886" y="135028"/>
                </a:lnTo>
                <a:cubicBezTo>
                  <a:pt x="252512" y="143948"/>
                  <a:pt x="250642" y="153952"/>
                  <a:pt x="241791" y="164572"/>
                </a:cubicBezTo>
                <a:cubicBezTo>
                  <a:pt x="234011" y="174181"/>
                  <a:pt x="221194" y="183126"/>
                  <a:pt x="203167" y="183126"/>
                </a:cubicBezTo>
                <a:lnTo>
                  <a:pt x="202842" y="183126"/>
                </a:lnTo>
                <a:lnTo>
                  <a:pt x="202842" y="197121"/>
                </a:lnTo>
                <a:cubicBezTo>
                  <a:pt x="208874" y="197121"/>
                  <a:pt x="214444" y="197616"/>
                  <a:pt x="219576" y="198596"/>
                </a:cubicBezTo>
                <a:close/>
                <a:moveTo>
                  <a:pt x="887243" y="87242"/>
                </a:moveTo>
                <a:lnTo>
                  <a:pt x="870977" y="98682"/>
                </a:lnTo>
                <a:cubicBezTo>
                  <a:pt x="864072" y="88386"/>
                  <a:pt x="852406" y="81685"/>
                  <a:pt x="838274" y="81685"/>
                </a:cubicBezTo>
                <a:cubicBezTo>
                  <a:pt x="815265" y="81685"/>
                  <a:pt x="798999" y="99335"/>
                  <a:pt x="798999" y="121561"/>
                </a:cubicBezTo>
                <a:cubicBezTo>
                  <a:pt x="798999" y="143787"/>
                  <a:pt x="815265" y="161438"/>
                  <a:pt x="838274" y="161438"/>
                </a:cubicBezTo>
                <a:cubicBezTo>
                  <a:pt x="852406" y="161438"/>
                  <a:pt x="864072" y="154737"/>
                  <a:pt x="870977" y="144441"/>
                </a:cubicBezTo>
                <a:lnTo>
                  <a:pt x="887243" y="155881"/>
                </a:lnTo>
                <a:cubicBezTo>
                  <a:pt x="876395" y="171243"/>
                  <a:pt x="858487" y="181212"/>
                  <a:pt x="838274" y="181212"/>
                </a:cubicBezTo>
                <a:cubicBezTo>
                  <a:pt x="805074" y="181212"/>
                  <a:pt x="778290" y="154574"/>
                  <a:pt x="778290" y="121561"/>
                </a:cubicBezTo>
                <a:cubicBezTo>
                  <a:pt x="778290" y="88549"/>
                  <a:pt x="805074" y="61911"/>
                  <a:pt x="838274" y="61911"/>
                </a:cubicBezTo>
                <a:cubicBezTo>
                  <a:pt x="858487" y="61911"/>
                  <a:pt x="876395" y="71880"/>
                  <a:pt x="887243" y="87242"/>
                </a:cubicBezTo>
                <a:close/>
                <a:moveTo>
                  <a:pt x="597671" y="64362"/>
                </a:moveTo>
                <a:lnTo>
                  <a:pt x="559055" y="64362"/>
                </a:lnTo>
                <a:lnTo>
                  <a:pt x="559055" y="178761"/>
                </a:lnTo>
                <a:lnTo>
                  <a:pt x="600795" y="178761"/>
                </a:lnTo>
                <a:cubicBezTo>
                  <a:pt x="620023" y="178761"/>
                  <a:pt x="634812" y="165523"/>
                  <a:pt x="634812" y="148036"/>
                </a:cubicBezTo>
                <a:cubicBezTo>
                  <a:pt x="634812" y="135126"/>
                  <a:pt x="627418" y="122542"/>
                  <a:pt x="610985" y="118783"/>
                </a:cubicBezTo>
                <a:cubicBezTo>
                  <a:pt x="621504" y="114534"/>
                  <a:pt x="628403" y="104402"/>
                  <a:pt x="628403" y="92471"/>
                </a:cubicBezTo>
                <a:cubicBezTo>
                  <a:pt x="628403" y="76782"/>
                  <a:pt x="615256" y="64362"/>
                  <a:pt x="597671" y="64362"/>
                </a:cubicBezTo>
                <a:close/>
                <a:moveTo>
                  <a:pt x="579434" y="111756"/>
                </a:moveTo>
                <a:lnTo>
                  <a:pt x="579434" y="81522"/>
                </a:lnTo>
                <a:lnTo>
                  <a:pt x="591429" y="81522"/>
                </a:lnTo>
                <a:cubicBezTo>
                  <a:pt x="601619" y="81522"/>
                  <a:pt x="608847" y="86915"/>
                  <a:pt x="608847" y="96557"/>
                </a:cubicBezTo>
                <a:cubicBezTo>
                  <a:pt x="608847" y="105545"/>
                  <a:pt x="602766" y="111756"/>
                  <a:pt x="593567" y="111756"/>
                </a:cubicBezTo>
                <a:lnTo>
                  <a:pt x="579434" y="111756"/>
                </a:lnTo>
                <a:close/>
                <a:moveTo>
                  <a:pt x="579434" y="161601"/>
                </a:moveTo>
                <a:lnTo>
                  <a:pt x="579434" y="128098"/>
                </a:lnTo>
                <a:lnTo>
                  <a:pt x="594224" y="128098"/>
                </a:lnTo>
                <a:cubicBezTo>
                  <a:pt x="605561" y="128098"/>
                  <a:pt x="614438" y="135126"/>
                  <a:pt x="614438" y="144932"/>
                </a:cubicBezTo>
                <a:cubicBezTo>
                  <a:pt x="614438" y="155718"/>
                  <a:pt x="605394" y="161601"/>
                  <a:pt x="594224" y="161601"/>
                </a:cubicBezTo>
                <a:lnTo>
                  <a:pt x="579434" y="161601"/>
                </a:lnTo>
                <a:close/>
                <a:moveTo>
                  <a:pt x="689926" y="178761"/>
                </a:moveTo>
                <a:cubicBezTo>
                  <a:pt x="711453" y="178761"/>
                  <a:pt x="726900" y="163562"/>
                  <a:pt x="726900" y="142970"/>
                </a:cubicBezTo>
                <a:cubicBezTo>
                  <a:pt x="726900" y="122378"/>
                  <a:pt x="710796" y="107180"/>
                  <a:pt x="689926" y="107180"/>
                </a:cubicBezTo>
                <a:lnTo>
                  <a:pt x="671026" y="107343"/>
                </a:lnTo>
                <a:lnTo>
                  <a:pt x="671026" y="64362"/>
                </a:lnTo>
                <a:lnTo>
                  <a:pt x="650651" y="64362"/>
                </a:lnTo>
                <a:lnTo>
                  <a:pt x="650651" y="178761"/>
                </a:lnTo>
                <a:lnTo>
                  <a:pt x="689926" y="178761"/>
                </a:lnTo>
                <a:close/>
                <a:moveTo>
                  <a:pt x="739390" y="64362"/>
                </a:moveTo>
                <a:lnTo>
                  <a:pt x="739390" y="178761"/>
                </a:lnTo>
                <a:lnTo>
                  <a:pt x="759771" y="178761"/>
                </a:lnTo>
                <a:lnTo>
                  <a:pt x="759771" y="64362"/>
                </a:lnTo>
                <a:lnTo>
                  <a:pt x="739390" y="64362"/>
                </a:lnTo>
                <a:close/>
                <a:moveTo>
                  <a:pt x="687465" y="126138"/>
                </a:moveTo>
                <a:cubicBezTo>
                  <a:pt x="698802" y="126138"/>
                  <a:pt x="706525" y="133328"/>
                  <a:pt x="706525" y="143134"/>
                </a:cubicBezTo>
                <a:cubicBezTo>
                  <a:pt x="706525" y="153920"/>
                  <a:pt x="698635" y="159967"/>
                  <a:pt x="687465" y="159967"/>
                </a:cubicBezTo>
                <a:lnTo>
                  <a:pt x="671026" y="159967"/>
                </a:lnTo>
                <a:lnTo>
                  <a:pt x="671026" y="126138"/>
                </a:lnTo>
                <a:lnTo>
                  <a:pt x="687465" y="126138"/>
                </a:lnTo>
                <a:close/>
                <a:moveTo>
                  <a:pt x="903491" y="178761"/>
                </a:moveTo>
                <a:lnTo>
                  <a:pt x="1048767" y="178761"/>
                </a:lnTo>
                <a:lnTo>
                  <a:pt x="1048767" y="64362"/>
                </a:lnTo>
                <a:lnTo>
                  <a:pt x="1028386" y="64362"/>
                </a:lnTo>
                <a:lnTo>
                  <a:pt x="1028386" y="159967"/>
                </a:lnTo>
                <a:lnTo>
                  <a:pt x="986316" y="159967"/>
                </a:lnTo>
                <a:lnTo>
                  <a:pt x="986316" y="64362"/>
                </a:lnTo>
                <a:lnTo>
                  <a:pt x="965941" y="64362"/>
                </a:lnTo>
                <a:lnTo>
                  <a:pt x="965941" y="159967"/>
                </a:lnTo>
                <a:lnTo>
                  <a:pt x="923871" y="159967"/>
                </a:lnTo>
                <a:lnTo>
                  <a:pt x="923871" y="64362"/>
                </a:lnTo>
                <a:lnTo>
                  <a:pt x="903491" y="64362"/>
                </a:lnTo>
                <a:lnTo>
                  <a:pt x="903491" y="178761"/>
                </a:lnTo>
                <a:close/>
                <a:moveTo>
                  <a:pt x="1106347" y="64362"/>
                </a:moveTo>
                <a:lnTo>
                  <a:pt x="1122618" y="64362"/>
                </a:lnTo>
                <a:lnTo>
                  <a:pt x="1167644" y="178761"/>
                </a:lnTo>
                <a:lnTo>
                  <a:pt x="1146284" y="178761"/>
                </a:lnTo>
                <a:lnTo>
                  <a:pt x="1134779" y="149181"/>
                </a:lnTo>
                <a:lnTo>
                  <a:pt x="1094024" y="149181"/>
                </a:lnTo>
                <a:lnTo>
                  <a:pt x="1082519" y="178761"/>
                </a:lnTo>
                <a:lnTo>
                  <a:pt x="1061159" y="178761"/>
                </a:lnTo>
                <a:lnTo>
                  <a:pt x="1106347" y="64362"/>
                </a:lnTo>
                <a:close/>
                <a:moveTo>
                  <a:pt x="1100433" y="131531"/>
                </a:moveTo>
                <a:lnTo>
                  <a:pt x="1128203" y="131531"/>
                </a:lnTo>
                <a:lnTo>
                  <a:pt x="1114399" y="96394"/>
                </a:lnTo>
                <a:lnTo>
                  <a:pt x="1100433" y="131531"/>
                </a:lnTo>
                <a:close/>
                <a:moveTo>
                  <a:pt x="1219369" y="64362"/>
                </a:moveTo>
                <a:cubicBezTo>
                  <a:pt x="1197841" y="64362"/>
                  <a:pt x="1180913" y="81195"/>
                  <a:pt x="1180913" y="102114"/>
                </a:cubicBezTo>
                <a:cubicBezTo>
                  <a:pt x="1180913" y="118620"/>
                  <a:pt x="1192089" y="132021"/>
                  <a:pt x="1207368" y="136270"/>
                </a:cubicBezTo>
                <a:cubicBezTo>
                  <a:pt x="1204014" y="137405"/>
                  <a:pt x="1200901" y="141677"/>
                  <a:pt x="1197512" y="146333"/>
                </a:cubicBezTo>
                <a:cubicBezTo>
                  <a:pt x="1192607" y="153074"/>
                  <a:pt x="1187115" y="160621"/>
                  <a:pt x="1179431" y="160621"/>
                </a:cubicBezTo>
                <a:cubicBezTo>
                  <a:pt x="1177956" y="160621"/>
                  <a:pt x="1176313" y="160457"/>
                  <a:pt x="1174503" y="159803"/>
                </a:cubicBezTo>
                <a:lnTo>
                  <a:pt x="1174503" y="178761"/>
                </a:lnTo>
                <a:cubicBezTo>
                  <a:pt x="1178284" y="179905"/>
                  <a:pt x="1181408" y="180232"/>
                  <a:pt x="1184527" y="180232"/>
                </a:cubicBezTo>
                <a:cubicBezTo>
                  <a:pt x="1202654" y="180232"/>
                  <a:pt x="1211247" y="164546"/>
                  <a:pt x="1217882" y="152435"/>
                </a:cubicBezTo>
                <a:cubicBezTo>
                  <a:pt x="1221288" y="146211"/>
                  <a:pt x="1224181" y="140931"/>
                  <a:pt x="1227582" y="139212"/>
                </a:cubicBezTo>
                <a:lnTo>
                  <a:pt x="1236948" y="139212"/>
                </a:lnTo>
                <a:lnTo>
                  <a:pt x="1236948" y="178761"/>
                </a:lnTo>
                <a:lnTo>
                  <a:pt x="1257329" y="178761"/>
                </a:lnTo>
                <a:lnTo>
                  <a:pt x="1257329" y="64362"/>
                </a:lnTo>
                <a:lnTo>
                  <a:pt x="1219369" y="64362"/>
                </a:lnTo>
                <a:close/>
                <a:moveTo>
                  <a:pt x="1221340" y="120418"/>
                </a:moveTo>
                <a:cubicBezTo>
                  <a:pt x="1210164" y="120418"/>
                  <a:pt x="1201288" y="112736"/>
                  <a:pt x="1201288" y="101950"/>
                </a:cubicBezTo>
                <a:cubicBezTo>
                  <a:pt x="1201288" y="91164"/>
                  <a:pt x="1210164" y="83156"/>
                  <a:pt x="1221340" y="83156"/>
                </a:cubicBezTo>
                <a:lnTo>
                  <a:pt x="1236948" y="83156"/>
                </a:lnTo>
                <a:lnTo>
                  <a:pt x="1236948" y="120418"/>
                </a:lnTo>
                <a:lnTo>
                  <a:pt x="1221340" y="120418"/>
                </a:lnTo>
                <a:close/>
                <a:moveTo>
                  <a:pt x="1463453" y="178761"/>
                </a:moveTo>
                <a:lnTo>
                  <a:pt x="1318183" y="178761"/>
                </a:lnTo>
                <a:lnTo>
                  <a:pt x="1318183" y="64362"/>
                </a:lnTo>
                <a:lnTo>
                  <a:pt x="1338563" y="64362"/>
                </a:lnTo>
                <a:lnTo>
                  <a:pt x="1338563" y="159967"/>
                </a:lnTo>
                <a:lnTo>
                  <a:pt x="1380633" y="159967"/>
                </a:lnTo>
                <a:lnTo>
                  <a:pt x="1380633" y="64362"/>
                </a:lnTo>
                <a:lnTo>
                  <a:pt x="1401008" y="64362"/>
                </a:lnTo>
                <a:lnTo>
                  <a:pt x="1401008" y="159967"/>
                </a:lnTo>
                <a:lnTo>
                  <a:pt x="1443078" y="159967"/>
                </a:lnTo>
                <a:lnTo>
                  <a:pt x="1443078" y="64362"/>
                </a:lnTo>
                <a:lnTo>
                  <a:pt x="1463453" y="64362"/>
                </a:lnTo>
                <a:lnTo>
                  <a:pt x="1463453" y="178761"/>
                </a:lnTo>
                <a:close/>
                <a:moveTo>
                  <a:pt x="1505263" y="64362"/>
                </a:moveTo>
                <a:lnTo>
                  <a:pt x="1484888" y="64362"/>
                </a:lnTo>
                <a:lnTo>
                  <a:pt x="1484888" y="178761"/>
                </a:lnTo>
                <a:lnTo>
                  <a:pt x="1505263" y="178761"/>
                </a:lnTo>
                <a:lnTo>
                  <a:pt x="1505263" y="128916"/>
                </a:lnTo>
                <a:lnTo>
                  <a:pt x="1514629" y="128916"/>
                </a:lnTo>
                <a:cubicBezTo>
                  <a:pt x="1520756" y="129247"/>
                  <a:pt x="1525932" y="137727"/>
                  <a:pt x="1532024" y="147701"/>
                </a:cubicBezTo>
                <a:cubicBezTo>
                  <a:pt x="1540976" y="162354"/>
                  <a:pt x="1551898" y="180232"/>
                  <a:pt x="1570671" y="180232"/>
                </a:cubicBezTo>
                <a:cubicBezTo>
                  <a:pt x="1573789" y="180232"/>
                  <a:pt x="1577080" y="179578"/>
                  <a:pt x="1580365" y="178761"/>
                </a:cubicBezTo>
                <a:lnTo>
                  <a:pt x="1580365" y="159803"/>
                </a:lnTo>
                <a:cubicBezTo>
                  <a:pt x="1580077" y="159875"/>
                  <a:pt x="1579795" y="159946"/>
                  <a:pt x="1579524" y="160016"/>
                </a:cubicBezTo>
                <a:cubicBezTo>
                  <a:pt x="1577916" y="160426"/>
                  <a:pt x="1576509" y="160784"/>
                  <a:pt x="1575109" y="160784"/>
                </a:cubicBezTo>
                <a:cubicBezTo>
                  <a:pt x="1564209" y="160784"/>
                  <a:pt x="1557016" y="149152"/>
                  <a:pt x="1550192" y="138126"/>
                </a:cubicBezTo>
                <a:cubicBezTo>
                  <a:pt x="1544566" y="129032"/>
                  <a:pt x="1539195" y="120350"/>
                  <a:pt x="1532215" y="118947"/>
                </a:cubicBezTo>
                <a:lnTo>
                  <a:pt x="1575927" y="64362"/>
                </a:lnTo>
                <a:lnTo>
                  <a:pt x="1552100" y="64362"/>
                </a:lnTo>
                <a:lnTo>
                  <a:pt x="1515615" y="109958"/>
                </a:lnTo>
                <a:lnTo>
                  <a:pt x="1505263" y="109958"/>
                </a:lnTo>
                <a:lnTo>
                  <a:pt x="1505263" y="64362"/>
                </a:lnTo>
                <a:close/>
                <a:moveTo>
                  <a:pt x="1583316" y="121561"/>
                </a:moveTo>
                <a:cubicBezTo>
                  <a:pt x="1583316" y="88549"/>
                  <a:pt x="1609282" y="61911"/>
                  <a:pt x="1642481" y="61911"/>
                </a:cubicBezTo>
                <a:cubicBezTo>
                  <a:pt x="1675508" y="61911"/>
                  <a:pt x="1701802" y="88549"/>
                  <a:pt x="1701802" y="121561"/>
                </a:cubicBezTo>
                <a:cubicBezTo>
                  <a:pt x="1701802" y="154574"/>
                  <a:pt x="1675508" y="181212"/>
                  <a:pt x="1642481" y="181212"/>
                </a:cubicBezTo>
                <a:cubicBezTo>
                  <a:pt x="1609282" y="181212"/>
                  <a:pt x="1583316" y="154574"/>
                  <a:pt x="1583316" y="121561"/>
                </a:cubicBezTo>
                <a:close/>
                <a:moveTo>
                  <a:pt x="1604026" y="121561"/>
                </a:moveTo>
                <a:cubicBezTo>
                  <a:pt x="1604026" y="143787"/>
                  <a:pt x="1619472" y="161438"/>
                  <a:pt x="1642481" y="161438"/>
                </a:cubicBezTo>
                <a:cubicBezTo>
                  <a:pt x="1665652" y="161438"/>
                  <a:pt x="1681099" y="143787"/>
                  <a:pt x="1681099" y="121561"/>
                </a:cubicBezTo>
                <a:cubicBezTo>
                  <a:pt x="1681099" y="99335"/>
                  <a:pt x="1665652" y="81685"/>
                  <a:pt x="1642481" y="81685"/>
                </a:cubicBezTo>
                <a:cubicBezTo>
                  <a:pt x="1619472" y="81685"/>
                  <a:pt x="1604026" y="99335"/>
                  <a:pt x="1604026" y="121561"/>
                </a:cubicBezTo>
                <a:close/>
                <a:moveTo>
                  <a:pt x="1785417" y="178761"/>
                </a:moveTo>
                <a:lnTo>
                  <a:pt x="1805625" y="178761"/>
                </a:lnTo>
                <a:lnTo>
                  <a:pt x="1805625" y="64362"/>
                </a:lnTo>
                <a:lnTo>
                  <a:pt x="1728886" y="64362"/>
                </a:lnTo>
                <a:cubicBezTo>
                  <a:pt x="1728886" y="144605"/>
                  <a:pt x="1720667" y="160784"/>
                  <a:pt x="1705053" y="160784"/>
                </a:cubicBezTo>
                <a:cubicBezTo>
                  <a:pt x="1703295" y="160784"/>
                  <a:pt x="1702304" y="160496"/>
                  <a:pt x="1700828" y="160067"/>
                </a:cubicBezTo>
                <a:cubicBezTo>
                  <a:pt x="1700373" y="159936"/>
                  <a:pt x="1699877" y="159793"/>
                  <a:pt x="1699301" y="159640"/>
                </a:cubicBezTo>
                <a:lnTo>
                  <a:pt x="1699301" y="178761"/>
                </a:lnTo>
                <a:cubicBezTo>
                  <a:pt x="1703577" y="179741"/>
                  <a:pt x="1706373" y="180232"/>
                  <a:pt x="1709987" y="180232"/>
                </a:cubicBezTo>
                <a:cubicBezTo>
                  <a:pt x="1734967" y="180232"/>
                  <a:pt x="1746961" y="156861"/>
                  <a:pt x="1746961" y="82829"/>
                </a:cubicBezTo>
                <a:lnTo>
                  <a:pt x="1785417" y="82829"/>
                </a:lnTo>
                <a:lnTo>
                  <a:pt x="1785417" y="178761"/>
                </a:lnTo>
                <a:close/>
                <a:moveTo>
                  <a:pt x="1863073" y="64362"/>
                </a:moveTo>
                <a:lnTo>
                  <a:pt x="1879344" y="64362"/>
                </a:lnTo>
                <a:lnTo>
                  <a:pt x="1924370" y="178761"/>
                </a:lnTo>
                <a:lnTo>
                  <a:pt x="1903004" y="178761"/>
                </a:lnTo>
                <a:lnTo>
                  <a:pt x="1891500" y="149181"/>
                </a:lnTo>
                <a:lnTo>
                  <a:pt x="1850750" y="149181"/>
                </a:lnTo>
                <a:lnTo>
                  <a:pt x="1839245" y="178761"/>
                </a:lnTo>
                <a:lnTo>
                  <a:pt x="1817879" y="178761"/>
                </a:lnTo>
                <a:lnTo>
                  <a:pt x="1863073" y="64362"/>
                </a:lnTo>
                <a:close/>
                <a:moveTo>
                  <a:pt x="1857159" y="131531"/>
                </a:moveTo>
                <a:lnTo>
                  <a:pt x="1884929" y="131531"/>
                </a:lnTo>
                <a:lnTo>
                  <a:pt x="1871125" y="96394"/>
                </a:lnTo>
                <a:lnTo>
                  <a:pt x="1857159" y="131531"/>
                </a:lnTo>
                <a:close/>
                <a:moveTo>
                  <a:pt x="592086" y="283281"/>
                </a:moveTo>
                <a:lnTo>
                  <a:pt x="592086" y="300604"/>
                </a:lnTo>
                <a:lnTo>
                  <a:pt x="641879" y="300604"/>
                </a:lnTo>
                <a:cubicBezTo>
                  <a:pt x="639412" y="319562"/>
                  <a:pt x="624132" y="333943"/>
                  <a:pt x="603423" y="333943"/>
                </a:cubicBezTo>
                <a:cubicBezTo>
                  <a:pt x="589290" y="333943"/>
                  <a:pt x="577624" y="327243"/>
                  <a:pt x="570722" y="316947"/>
                </a:cubicBezTo>
                <a:lnTo>
                  <a:pt x="554453" y="328387"/>
                </a:lnTo>
                <a:cubicBezTo>
                  <a:pt x="565299" y="343749"/>
                  <a:pt x="583209" y="353718"/>
                  <a:pt x="603423" y="353718"/>
                </a:cubicBezTo>
                <a:cubicBezTo>
                  <a:pt x="636622" y="353718"/>
                  <a:pt x="663407" y="327079"/>
                  <a:pt x="663407" y="294067"/>
                </a:cubicBezTo>
                <a:cubicBezTo>
                  <a:pt x="663407" y="261055"/>
                  <a:pt x="636622" y="234416"/>
                  <a:pt x="603423" y="234416"/>
                </a:cubicBezTo>
                <a:cubicBezTo>
                  <a:pt x="583209" y="234416"/>
                  <a:pt x="565299" y="244385"/>
                  <a:pt x="554453" y="259748"/>
                </a:cubicBezTo>
                <a:lnTo>
                  <a:pt x="570722" y="271187"/>
                </a:lnTo>
                <a:cubicBezTo>
                  <a:pt x="577624" y="260892"/>
                  <a:pt x="589290" y="254191"/>
                  <a:pt x="603423" y="254191"/>
                </a:cubicBezTo>
                <a:cubicBezTo>
                  <a:pt x="622322" y="254191"/>
                  <a:pt x="636951" y="266612"/>
                  <a:pt x="640893" y="283281"/>
                </a:cubicBezTo>
                <a:lnTo>
                  <a:pt x="592086" y="283281"/>
                </a:lnTo>
                <a:close/>
                <a:moveTo>
                  <a:pt x="681943" y="236868"/>
                </a:moveTo>
                <a:lnTo>
                  <a:pt x="702324" y="236868"/>
                </a:lnTo>
                <a:lnTo>
                  <a:pt x="702324" y="282464"/>
                </a:lnTo>
                <a:lnTo>
                  <a:pt x="712675" y="282464"/>
                </a:lnTo>
                <a:lnTo>
                  <a:pt x="749160" y="236868"/>
                </a:lnTo>
                <a:lnTo>
                  <a:pt x="772987" y="236868"/>
                </a:lnTo>
                <a:lnTo>
                  <a:pt x="729275" y="291452"/>
                </a:lnTo>
                <a:cubicBezTo>
                  <a:pt x="736255" y="292856"/>
                  <a:pt x="741627" y="301538"/>
                  <a:pt x="747252" y="310632"/>
                </a:cubicBezTo>
                <a:cubicBezTo>
                  <a:pt x="754071" y="321657"/>
                  <a:pt x="761270" y="333290"/>
                  <a:pt x="772163" y="333290"/>
                </a:cubicBezTo>
                <a:cubicBezTo>
                  <a:pt x="773570" y="333290"/>
                  <a:pt x="774970" y="332932"/>
                  <a:pt x="776578" y="332522"/>
                </a:cubicBezTo>
                <a:lnTo>
                  <a:pt x="776982" y="332419"/>
                </a:lnTo>
                <a:lnTo>
                  <a:pt x="777426" y="332309"/>
                </a:lnTo>
                <a:lnTo>
                  <a:pt x="777426" y="351266"/>
                </a:lnTo>
                <a:cubicBezTo>
                  <a:pt x="774134" y="352084"/>
                  <a:pt x="770849" y="352737"/>
                  <a:pt x="767725" y="352737"/>
                </a:cubicBezTo>
                <a:cubicBezTo>
                  <a:pt x="748952" y="352737"/>
                  <a:pt x="738036" y="334860"/>
                  <a:pt x="729085" y="320207"/>
                </a:cubicBezTo>
                <a:cubicBezTo>
                  <a:pt x="722992" y="310232"/>
                  <a:pt x="717811" y="301752"/>
                  <a:pt x="711690" y="301421"/>
                </a:cubicBezTo>
                <a:lnTo>
                  <a:pt x="702324" y="301421"/>
                </a:lnTo>
                <a:lnTo>
                  <a:pt x="702324" y="351266"/>
                </a:lnTo>
                <a:lnTo>
                  <a:pt x="681943" y="351266"/>
                </a:lnTo>
                <a:lnTo>
                  <a:pt x="681943" y="236868"/>
                </a:lnTo>
                <a:close/>
                <a:moveTo>
                  <a:pt x="839536" y="234416"/>
                </a:moveTo>
                <a:cubicBezTo>
                  <a:pt x="806342" y="234416"/>
                  <a:pt x="780377" y="261055"/>
                  <a:pt x="780377" y="294067"/>
                </a:cubicBezTo>
                <a:cubicBezTo>
                  <a:pt x="780377" y="327079"/>
                  <a:pt x="806342" y="353718"/>
                  <a:pt x="839536" y="353718"/>
                </a:cubicBezTo>
                <a:cubicBezTo>
                  <a:pt x="872568" y="353718"/>
                  <a:pt x="898862" y="327079"/>
                  <a:pt x="898862" y="294067"/>
                </a:cubicBezTo>
                <a:cubicBezTo>
                  <a:pt x="898862" y="261055"/>
                  <a:pt x="872568" y="234416"/>
                  <a:pt x="839536" y="234416"/>
                </a:cubicBezTo>
                <a:close/>
                <a:moveTo>
                  <a:pt x="839536" y="333943"/>
                </a:moveTo>
                <a:cubicBezTo>
                  <a:pt x="816533" y="333943"/>
                  <a:pt x="801080" y="316293"/>
                  <a:pt x="801080" y="294067"/>
                </a:cubicBezTo>
                <a:cubicBezTo>
                  <a:pt x="801080" y="271841"/>
                  <a:pt x="816533" y="254191"/>
                  <a:pt x="839536" y="254191"/>
                </a:cubicBezTo>
                <a:cubicBezTo>
                  <a:pt x="862706" y="254191"/>
                  <a:pt x="878153" y="271841"/>
                  <a:pt x="878153" y="294067"/>
                </a:cubicBezTo>
                <a:cubicBezTo>
                  <a:pt x="878153" y="316293"/>
                  <a:pt x="862706" y="333943"/>
                  <a:pt x="839536" y="333943"/>
                </a:cubicBezTo>
                <a:close/>
                <a:moveTo>
                  <a:pt x="917456" y="236868"/>
                </a:moveTo>
                <a:lnTo>
                  <a:pt x="937831" y="236868"/>
                </a:lnTo>
                <a:lnTo>
                  <a:pt x="937831" y="282464"/>
                </a:lnTo>
                <a:lnTo>
                  <a:pt x="997486" y="282464"/>
                </a:lnTo>
                <a:lnTo>
                  <a:pt x="997486" y="236868"/>
                </a:lnTo>
                <a:lnTo>
                  <a:pt x="1017861" y="236868"/>
                </a:lnTo>
                <a:lnTo>
                  <a:pt x="1017861" y="351266"/>
                </a:lnTo>
                <a:lnTo>
                  <a:pt x="997486" y="351266"/>
                </a:lnTo>
                <a:lnTo>
                  <a:pt x="997486" y="301421"/>
                </a:lnTo>
                <a:lnTo>
                  <a:pt x="937831" y="301421"/>
                </a:lnTo>
                <a:lnTo>
                  <a:pt x="937831" y="351266"/>
                </a:lnTo>
                <a:lnTo>
                  <a:pt x="917456" y="351266"/>
                </a:lnTo>
                <a:lnTo>
                  <a:pt x="917456" y="236868"/>
                </a:lnTo>
                <a:close/>
                <a:moveTo>
                  <a:pt x="1095592" y="234416"/>
                </a:moveTo>
                <a:cubicBezTo>
                  <a:pt x="1062392" y="234416"/>
                  <a:pt x="1036426" y="261055"/>
                  <a:pt x="1036426" y="294067"/>
                </a:cubicBezTo>
                <a:cubicBezTo>
                  <a:pt x="1036426" y="327079"/>
                  <a:pt x="1062392" y="353718"/>
                  <a:pt x="1095592" y="353718"/>
                </a:cubicBezTo>
                <a:cubicBezTo>
                  <a:pt x="1128618" y="353718"/>
                  <a:pt x="1154912" y="327079"/>
                  <a:pt x="1154912" y="294067"/>
                </a:cubicBezTo>
                <a:cubicBezTo>
                  <a:pt x="1154912" y="261055"/>
                  <a:pt x="1128618" y="234416"/>
                  <a:pt x="1095592" y="234416"/>
                </a:cubicBezTo>
                <a:close/>
                <a:moveTo>
                  <a:pt x="1095592" y="333943"/>
                </a:moveTo>
                <a:cubicBezTo>
                  <a:pt x="1072583" y="333943"/>
                  <a:pt x="1057136" y="316293"/>
                  <a:pt x="1057136" y="294067"/>
                </a:cubicBezTo>
                <a:cubicBezTo>
                  <a:pt x="1057136" y="271841"/>
                  <a:pt x="1072583" y="254191"/>
                  <a:pt x="1095592" y="254191"/>
                </a:cubicBezTo>
                <a:cubicBezTo>
                  <a:pt x="1118762" y="254191"/>
                  <a:pt x="1134209" y="271841"/>
                  <a:pt x="1134209" y="294067"/>
                </a:cubicBezTo>
                <a:cubicBezTo>
                  <a:pt x="1134209" y="316293"/>
                  <a:pt x="1118762" y="333943"/>
                  <a:pt x="1095592" y="333943"/>
                </a:cubicBezTo>
                <a:close/>
                <a:moveTo>
                  <a:pt x="1294205" y="351266"/>
                </a:moveTo>
                <a:lnTo>
                  <a:pt x="1273831" y="351266"/>
                </a:lnTo>
                <a:lnTo>
                  <a:pt x="1267911" y="283281"/>
                </a:lnTo>
                <a:lnTo>
                  <a:pt x="1235865" y="351266"/>
                </a:lnTo>
                <a:lnTo>
                  <a:pt x="1225841" y="351266"/>
                </a:lnTo>
                <a:lnTo>
                  <a:pt x="1193962" y="283281"/>
                </a:lnTo>
                <a:lnTo>
                  <a:pt x="1188048" y="351266"/>
                </a:lnTo>
                <a:lnTo>
                  <a:pt x="1167668" y="351266"/>
                </a:lnTo>
                <a:lnTo>
                  <a:pt x="1177529" y="236868"/>
                </a:lnTo>
                <a:lnTo>
                  <a:pt x="1192648" y="236868"/>
                </a:lnTo>
                <a:lnTo>
                  <a:pt x="1230775" y="315639"/>
                </a:lnTo>
                <a:lnTo>
                  <a:pt x="1269064" y="236868"/>
                </a:lnTo>
                <a:lnTo>
                  <a:pt x="1284344" y="236868"/>
                </a:lnTo>
                <a:lnTo>
                  <a:pt x="1294205" y="351266"/>
                </a:lnTo>
                <a:close/>
                <a:moveTo>
                  <a:pt x="1332823" y="236868"/>
                </a:moveTo>
                <a:lnTo>
                  <a:pt x="1312448" y="236868"/>
                </a:lnTo>
                <a:lnTo>
                  <a:pt x="1312448" y="351266"/>
                </a:lnTo>
                <a:lnTo>
                  <a:pt x="1329537" y="351266"/>
                </a:lnTo>
                <a:lnTo>
                  <a:pt x="1389192" y="272495"/>
                </a:lnTo>
                <a:lnTo>
                  <a:pt x="1389192" y="351266"/>
                </a:lnTo>
                <a:lnTo>
                  <a:pt x="1409567" y="351266"/>
                </a:lnTo>
                <a:lnTo>
                  <a:pt x="1409567" y="236868"/>
                </a:lnTo>
                <a:lnTo>
                  <a:pt x="1392478" y="236868"/>
                </a:lnTo>
                <a:lnTo>
                  <a:pt x="1332823" y="315803"/>
                </a:lnTo>
                <a:lnTo>
                  <a:pt x="1332823" y="236868"/>
                </a:lnTo>
                <a:close/>
                <a:moveTo>
                  <a:pt x="1431003" y="236868"/>
                </a:moveTo>
                <a:lnTo>
                  <a:pt x="1451384" y="236868"/>
                </a:lnTo>
                <a:lnTo>
                  <a:pt x="1451384" y="282464"/>
                </a:lnTo>
                <a:lnTo>
                  <a:pt x="1461735" y="282464"/>
                </a:lnTo>
                <a:lnTo>
                  <a:pt x="1498214" y="236868"/>
                </a:lnTo>
                <a:lnTo>
                  <a:pt x="1522042" y="236868"/>
                </a:lnTo>
                <a:lnTo>
                  <a:pt x="1478329" y="291452"/>
                </a:lnTo>
                <a:cubicBezTo>
                  <a:pt x="1485315" y="292856"/>
                  <a:pt x="1490687" y="301538"/>
                  <a:pt x="1496312" y="310632"/>
                </a:cubicBezTo>
                <a:cubicBezTo>
                  <a:pt x="1503131" y="321658"/>
                  <a:pt x="1510324" y="333290"/>
                  <a:pt x="1521223" y="333290"/>
                </a:cubicBezTo>
                <a:cubicBezTo>
                  <a:pt x="1522624" y="333290"/>
                  <a:pt x="1524030" y="332932"/>
                  <a:pt x="1525638" y="332522"/>
                </a:cubicBezTo>
                <a:cubicBezTo>
                  <a:pt x="1525915" y="332452"/>
                  <a:pt x="1526192" y="332380"/>
                  <a:pt x="1526480" y="332309"/>
                </a:cubicBezTo>
                <a:lnTo>
                  <a:pt x="1526480" y="351266"/>
                </a:lnTo>
                <a:cubicBezTo>
                  <a:pt x="1523194" y="352084"/>
                  <a:pt x="1519909" y="352737"/>
                  <a:pt x="1516785" y="352737"/>
                </a:cubicBezTo>
                <a:cubicBezTo>
                  <a:pt x="1498012" y="352737"/>
                  <a:pt x="1487096" y="334860"/>
                  <a:pt x="1478145" y="320207"/>
                </a:cubicBezTo>
                <a:cubicBezTo>
                  <a:pt x="1472052" y="310232"/>
                  <a:pt x="1466871" y="301752"/>
                  <a:pt x="1460750" y="301421"/>
                </a:cubicBezTo>
                <a:lnTo>
                  <a:pt x="1451384" y="301421"/>
                </a:lnTo>
                <a:lnTo>
                  <a:pt x="1451384" y="351266"/>
                </a:lnTo>
                <a:lnTo>
                  <a:pt x="1431003" y="351266"/>
                </a:lnTo>
                <a:lnTo>
                  <a:pt x="1431003" y="236868"/>
                </a:lnTo>
                <a:close/>
                <a:moveTo>
                  <a:pt x="1558866" y="236868"/>
                </a:moveTo>
                <a:lnTo>
                  <a:pt x="1538486" y="236868"/>
                </a:lnTo>
                <a:lnTo>
                  <a:pt x="1538486" y="351266"/>
                </a:lnTo>
                <a:lnTo>
                  <a:pt x="1555581" y="351266"/>
                </a:lnTo>
                <a:lnTo>
                  <a:pt x="1615230" y="272495"/>
                </a:lnTo>
                <a:lnTo>
                  <a:pt x="1615230" y="351266"/>
                </a:lnTo>
                <a:lnTo>
                  <a:pt x="1635611" y="351266"/>
                </a:lnTo>
                <a:lnTo>
                  <a:pt x="1635611" y="236868"/>
                </a:lnTo>
                <a:lnTo>
                  <a:pt x="1618516" y="236868"/>
                </a:lnTo>
                <a:lnTo>
                  <a:pt x="1558866" y="315803"/>
                </a:lnTo>
                <a:lnTo>
                  <a:pt x="1558866" y="236868"/>
                </a:lnTo>
                <a:close/>
              </a:path>
            </a:pathLst>
          </a:custGeom>
          <a:solidFill>
            <a:srgbClr val="102D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00" y="1143275"/>
            <a:ext cx="2234076" cy="6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1" y="0"/>
            <a:ext cx="886691" cy="6858000"/>
          </a:xfrm>
          <a:prstGeom prst="rect">
            <a:avLst/>
          </a:prstGeom>
          <a:solidFill>
            <a:srgbClr val="0F2D69"/>
          </a:solidFill>
          <a:ln cap="flat" cmpd="sng" w="12700">
            <a:solidFill>
              <a:srgbClr val="0F2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91407" y="6055360"/>
            <a:ext cx="4753632" cy="802640"/>
          </a:xfrm>
          <a:prstGeom prst="rect">
            <a:avLst/>
          </a:prstGeom>
          <a:solidFill>
            <a:srgbClr val="E61E3C"/>
          </a:solidFill>
          <a:ln cap="flat" cmpd="sng" w="12700">
            <a:solidFill>
              <a:srgbClr val="E61E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893129" y="0"/>
            <a:ext cx="4741260" cy="782320"/>
          </a:xfrm>
          <a:prstGeom prst="rect">
            <a:avLst/>
          </a:prstGeom>
          <a:solidFill>
            <a:srgbClr val="E61E3C"/>
          </a:solidFill>
          <a:ln cap="flat" cmpd="sng" w="12700">
            <a:solidFill>
              <a:srgbClr val="E61E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5642879" y="0"/>
            <a:ext cx="2506980" cy="782320"/>
          </a:xfrm>
          <a:prstGeom prst="rect">
            <a:avLst/>
          </a:prstGeom>
          <a:solidFill>
            <a:srgbClr val="F5C3C3"/>
          </a:solidFill>
          <a:ln cap="flat" cmpd="sng" w="12700">
            <a:solidFill>
              <a:srgbClr val="F5C3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5636260" y="6055360"/>
            <a:ext cx="2506980" cy="802640"/>
          </a:xfrm>
          <a:prstGeom prst="rect">
            <a:avLst/>
          </a:prstGeom>
          <a:solidFill>
            <a:srgbClr val="F5C3C3"/>
          </a:solidFill>
          <a:ln cap="flat" cmpd="sng" w="12700">
            <a:solidFill>
              <a:srgbClr val="F5C3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8160152" y="0"/>
            <a:ext cx="4031848" cy="782320"/>
          </a:xfrm>
          <a:prstGeom prst="rect">
            <a:avLst/>
          </a:prstGeom>
          <a:solidFill>
            <a:srgbClr val="CD5A5A"/>
          </a:solidFill>
          <a:ln cap="flat" cmpd="sng" w="12700">
            <a:solidFill>
              <a:srgbClr val="CD5A5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11305311" y="1227"/>
            <a:ext cx="886690" cy="6858000"/>
          </a:xfrm>
          <a:prstGeom prst="rect">
            <a:avLst/>
          </a:prstGeom>
          <a:solidFill>
            <a:srgbClr val="CD5A5A"/>
          </a:solidFill>
          <a:ln cap="flat" cmpd="sng" w="12700">
            <a:solidFill>
              <a:srgbClr val="CD5A5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139832" y="6055360"/>
            <a:ext cx="4049138" cy="802640"/>
          </a:xfrm>
          <a:prstGeom prst="rect">
            <a:avLst/>
          </a:prstGeom>
          <a:solidFill>
            <a:srgbClr val="CD5A5A"/>
          </a:solidFill>
          <a:ln cap="flat" cmpd="sng" w="12700">
            <a:solidFill>
              <a:srgbClr val="CD5A5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132756" y="129036"/>
            <a:ext cx="11926500" cy="660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0800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516975" y="186875"/>
            <a:ext cx="2169727" cy="523849"/>
          </a:xfrm>
          <a:custGeom>
            <a:rect b="b" l="l" r="r" t="t"/>
            <a:pathLst>
              <a:path extrusionOk="0" h="419079" w="1924370">
                <a:moveTo>
                  <a:pt x="419780" y="251772"/>
                </a:moveTo>
                <a:cubicBezTo>
                  <a:pt x="400009" y="347260"/>
                  <a:pt x="314522" y="419079"/>
                  <a:pt x="212044" y="419079"/>
                </a:cubicBezTo>
                <a:cubicBezTo>
                  <a:pt x="109566" y="419079"/>
                  <a:pt x="24078" y="347241"/>
                  <a:pt x="4308" y="251765"/>
                </a:cubicBezTo>
                <a:cubicBezTo>
                  <a:pt x="1483" y="238125"/>
                  <a:pt x="0" y="224004"/>
                  <a:pt x="0" y="209540"/>
                </a:cubicBezTo>
                <a:cubicBezTo>
                  <a:pt x="0" y="93830"/>
                  <a:pt x="94926" y="0"/>
                  <a:pt x="212044" y="0"/>
                </a:cubicBezTo>
                <a:cubicBezTo>
                  <a:pt x="329161" y="0"/>
                  <a:pt x="424087" y="93805"/>
                  <a:pt x="424087" y="209540"/>
                </a:cubicBezTo>
                <a:cubicBezTo>
                  <a:pt x="424087" y="224006"/>
                  <a:pt x="422604" y="238131"/>
                  <a:pt x="419780" y="251772"/>
                </a:cubicBezTo>
                <a:close/>
                <a:moveTo>
                  <a:pt x="248323" y="190665"/>
                </a:moveTo>
                <a:cubicBezTo>
                  <a:pt x="262087" y="185072"/>
                  <a:pt x="270465" y="176497"/>
                  <a:pt x="275975" y="169992"/>
                </a:cubicBezTo>
                <a:cubicBezTo>
                  <a:pt x="286498" y="158067"/>
                  <a:pt x="290787" y="143455"/>
                  <a:pt x="290787" y="129607"/>
                </a:cubicBezTo>
                <a:cubicBezTo>
                  <a:pt x="290787" y="118445"/>
                  <a:pt x="287670" y="96121"/>
                  <a:pt x="267822" y="80770"/>
                </a:cubicBezTo>
                <a:cubicBezTo>
                  <a:pt x="254183" y="70372"/>
                  <a:pt x="242114" y="65370"/>
                  <a:pt x="213315" y="65370"/>
                </a:cubicBezTo>
                <a:lnTo>
                  <a:pt x="198728" y="65370"/>
                </a:lnTo>
                <a:cubicBezTo>
                  <a:pt x="198254" y="65345"/>
                  <a:pt x="197831" y="65345"/>
                  <a:pt x="197282" y="65345"/>
                </a:cubicBezTo>
                <a:lnTo>
                  <a:pt x="137115" y="65345"/>
                </a:lnTo>
                <a:lnTo>
                  <a:pt x="137115" y="345948"/>
                </a:lnTo>
                <a:lnTo>
                  <a:pt x="308790" y="345948"/>
                </a:lnTo>
                <a:lnTo>
                  <a:pt x="308790" y="292084"/>
                </a:lnTo>
                <a:cubicBezTo>
                  <a:pt x="308790" y="240537"/>
                  <a:pt x="291984" y="205893"/>
                  <a:pt x="248323" y="190665"/>
                </a:cubicBezTo>
                <a:close/>
                <a:moveTo>
                  <a:pt x="219576" y="198596"/>
                </a:moveTo>
                <a:cubicBezTo>
                  <a:pt x="255497" y="205455"/>
                  <a:pt x="269892" y="236062"/>
                  <a:pt x="269892" y="286836"/>
                </a:cubicBezTo>
                <a:lnTo>
                  <a:pt x="269892" y="330449"/>
                </a:lnTo>
                <a:lnTo>
                  <a:pt x="238948" y="330449"/>
                </a:lnTo>
                <a:lnTo>
                  <a:pt x="238948" y="236792"/>
                </a:lnTo>
                <a:lnTo>
                  <a:pt x="203217" y="236792"/>
                </a:lnTo>
                <a:lnTo>
                  <a:pt x="203217" y="330547"/>
                </a:lnTo>
                <a:lnTo>
                  <a:pt x="175839" y="330547"/>
                </a:lnTo>
                <a:lnTo>
                  <a:pt x="175839" y="79317"/>
                </a:lnTo>
                <a:lnTo>
                  <a:pt x="203965" y="79342"/>
                </a:lnTo>
                <a:cubicBezTo>
                  <a:pt x="214487" y="79342"/>
                  <a:pt x="230445" y="81657"/>
                  <a:pt x="241740" y="95505"/>
                </a:cubicBezTo>
                <a:cubicBezTo>
                  <a:pt x="247625" y="102527"/>
                  <a:pt x="251215" y="111842"/>
                  <a:pt x="252488" y="121205"/>
                </a:cubicBezTo>
                <a:lnTo>
                  <a:pt x="203217" y="121205"/>
                </a:lnTo>
                <a:lnTo>
                  <a:pt x="203217" y="135028"/>
                </a:lnTo>
                <a:lnTo>
                  <a:pt x="252886" y="135028"/>
                </a:lnTo>
                <a:cubicBezTo>
                  <a:pt x="252512" y="143948"/>
                  <a:pt x="250642" y="153952"/>
                  <a:pt x="241791" y="164572"/>
                </a:cubicBezTo>
                <a:cubicBezTo>
                  <a:pt x="234011" y="174181"/>
                  <a:pt x="221194" y="183126"/>
                  <a:pt x="203167" y="183126"/>
                </a:cubicBezTo>
                <a:lnTo>
                  <a:pt x="202842" y="183126"/>
                </a:lnTo>
                <a:lnTo>
                  <a:pt x="202842" y="197121"/>
                </a:lnTo>
                <a:cubicBezTo>
                  <a:pt x="208874" y="197121"/>
                  <a:pt x="214444" y="197616"/>
                  <a:pt x="219576" y="198596"/>
                </a:cubicBezTo>
                <a:close/>
                <a:moveTo>
                  <a:pt x="887243" y="87242"/>
                </a:moveTo>
                <a:lnTo>
                  <a:pt x="870977" y="98682"/>
                </a:lnTo>
                <a:cubicBezTo>
                  <a:pt x="864072" y="88386"/>
                  <a:pt x="852406" y="81685"/>
                  <a:pt x="838274" y="81685"/>
                </a:cubicBezTo>
                <a:cubicBezTo>
                  <a:pt x="815265" y="81685"/>
                  <a:pt x="798999" y="99335"/>
                  <a:pt x="798999" y="121561"/>
                </a:cubicBezTo>
                <a:cubicBezTo>
                  <a:pt x="798999" y="143787"/>
                  <a:pt x="815265" y="161438"/>
                  <a:pt x="838274" y="161438"/>
                </a:cubicBezTo>
                <a:cubicBezTo>
                  <a:pt x="852406" y="161438"/>
                  <a:pt x="864072" y="154737"/>
                  <a:pt x="870977" y="144441"/>
                </a:cubicBezTo>
                <a:lnTo>
                  <a:pt x="887243" y="155881"/>
                </a:lnTo>
                <a:cubicBezTo>
                  <a:pt x="876395" y="171243"/>
                  <a:pt x="858487" y="181212"/>
                  <a:pt x="838274" y="181212"/>
                </a:cubicBezTo>
                <a:cubicBezTo>
                  <a:pt x="805074" y="181212"/>
                  <a:pt x="778290" y="154574"/>
                  <a:pt x="778290" y="121561"/>
                </a:cubicBezTo>
                <a:cubicBezTo>
                  <a:pt x="778290" y="88549"/>
                  <a:pt x="805074" y="61911"/>
                  <a:pt x="838274" y="61911"/>
                </a:cubicBezTo>
                <a:cubicBezTo>
                  <a:pt x="858487" y="61911"/>
                  <a:pt x="876395" y="71880"/>
                  <a:pt x="887243" y="87242"/>
                </a:cubicBezTo>
                <a:close/>
                <a:moveTo>
                  <a:pt x="597671" y="64362"/>
                </a:moveTo>
                <a:lnTo>
                  <a:pt x="559055" y="64362"/>
                </a:lnTo>
                <a:lnTo>
                  <a:pt x="559055" y="178761"/>
                </a:lnTo>
                <a:lnTo>
                  <a:pt x="600795" y="178761"/>
                </a:lnTo>
                <a:cubicBezTo>
                  <a:pt x="620023" y="178761"/>
                  <a:pt x="634812" y="165523"/>
                  <a:pt x="634812" y="148036"/>
                </a:cubicBezTo>
                <a:cubicBezTo>
                  <a:pt x="634812" y="135126"/>
                  <a:pt x="627418" y="122542"/>
                  <a:pt x="610985" y="118783"/>
                </a:cubicBezTo>
                <a:cubicBezTo>
                  <a:pt x="621504" y="114534"/>
                  <a:pt x="628403" y="104402"/>
                  <a:pt x="628403" y="92471"/>
                </a:cubicBezTo>
                <a:cubicBezTo>
                  <a:pt x="628403" y="76782"/>
                  <a:pt x="615256" y="64362"/>
                  <a:pt x="597671" y="64362"/>
                </a:cubicBezTo>
                <a:close/>
                <a:moveTo>
                  <a:pt x="579434" y="111756"/>
                </a:moveTo>
                <a:lnTo>
                  <a:pt x="579434" y="81522"/>
                </a:lnTo>
                <a:lnTo>
                  <a:pt x="591429" y="81522"/>
                </a:lnTo>
                <a:cubicBezTo>
                  <a:pt x="601619" y="81522"/>
                  <a:pt x="608847" y="86915"/>
                  <a:pt x="608847" y="96557"/>
                </a:cubicBezTo>
                <a:cubicBezTo>
                  <a:pt x="608847" y="105545"/>
                  <a:pt x="602766" y="111756"/>
                  <a:pt x="593567" y="111756"/>
                </a:cubicBezTo>
                <a:lnTo>
                  <a:pt x="579434" y="111756"/>
                </a:lnTo>
                <a:close/>
                <a:moveTo>
                  <a:pt x="579434" y="161601"/>
                </a:moveTo>
                <a:lnTo>
                  <a:pt x="579434" y="128098"/>
                </a:lnTo>
                <a:lnTo>
                  <a:pt x="594224" y="128098"/>
                </a:lnTo>
                <a:cubicBezTo>
                  <a:pt x="605561" y="128098"/>
                  <a:pt x="614438" y="135126"/>
                  <a:pt x="614438" y="144932"/>
                </a:cubicBezTo>
                <a:cubicBezTo>
                  <a:pt x="614438" y="155718"/>
                  <a:pt x="605394" y="161601"/>
                  <a:pt x="594224" y="161601"/>
                </a:cubicBezTo>
                <a:lnTo>
                  <a:pt x="579434" y="161601"/>
                </a:lnTo>
                <a:close/>
                <a:moveTo>
                  <a:pt x="689926" y="178761"/>
                </a:moveTo>
                <a:cubicBezTo>
                  <a:pt x="711453" y="178761"/>
                  <a:pt x="726900" y="163562"/>
                  <a:pt x="726900" y="142970"/>
                </a:cubicBezTo>
                <a:cubicBezTo>
                  <a:pt x="726900" y="122378"/>
                  <a:pt x="710796" y="107180"/>
                  <a:pt x="689926" y="107180"/>
                </a:cubicBezTo>
                <a:lnTo>
                  <a:pt x="671026" y="107343"/>
                </a:lnTo>
                <a:lnTo>
                  <a:pt x="671026" y="64362"/>
                </a:lnTo>
                <a:lnTo>
                  <a:pt x="650651" y="64362"/>
                </a:lnTo>
                <a:lnTo>
                  <a:pt x="650651" y="178761"/>
                </a:lnTo>
                <a:lnTo>
                  <a:pt x="689926" y="178761"/>
                </a:lnTo>
                <a:close/>
                <a:moveTo>
                  <a:pt x="739390" y="64362"/>
                </a:moveTo>
                <a:lnTo>
                  <a:pt x="739390" y="178761"/>
                </a:lnTo>
                <a:lnTo>
                  <a:pt x="759771" y="178761"/>
                </a:lnTo>
                <a:lnTo>
                  <a:pt x="759771" y="64362"/>
                </a:lnTo>
                <a:lnTo>
                  <a:pt x="739390" y="64362"/>
                </a:lnTo>
                <a:close/>
                <a:moveTo>
                  <a:pt x="687465" y="126138"/>
                </a:moveTo>
                <a:cubicBezTo>
                  <a:pt x="698802" y="126138"/>
                  <a:pt x="706525" y="133328"/>
                  <a:pt x="706525" y="143134"/>
                </a:cubicBezTo>
                <a:cubicBezTo>
                  <a:pt x="706525" y="153920"/>
                  <a:pt x="698635" y="159967"/>
                  <a:pt x="687465" y="159967"/>
                </a:cubicBezTo>
                <a:lnTo>
                  <a:pt x="671026" y="159967"/>
                </a:lnTo>
                <a:lnTo>
                  <a:pt x="671026" y="126138"/>
                </a:lnTo>
                <a:lnTo>
                  <a:pt x="687465" y="126138"/>
                </a:lnTo>
                <a:close/>
                <a:moveTo>
                  <a:pt x="903491" y="178761"/>
                </a:moveTo>
                <a:lnTo>
                  <a:pt x="1048767" y="178761"/>
                </a:lnTo>
                <a:lnTo>
                  <a:pt x="1048767" y="64362"/>
                </a:lnTo>
                <a:lnTo>
                  <a:pt x="1028386" y="64362"/>
                </a:lnTo>
                <a:lnTo>
                  <a:pt x="1028386" y="159967"/>
                </a:lnTo>
                <a:lnTo>
                  <a:pt x="986316" y="159967"/>
                </a:lnTo>
                <a:lnTo>
                  <a:pt x="986316" y="64362"/>
                </a:lnTo>
                <a:lnTo>
                  <a:pt x="965941" y="64362"/>
                </a:lnTo>
                <a:lnTo>
                  <a:pt x="965941" y="159967"/>
                </a:lnTo>
                <a:lnTo>
                  <a:pt x="923871" y="159967"/>
                </a:lnTo>
                <a:lnTo>
                  <a:pt x="923871" y="64362"/>
                </a:lnTo>
                <a:lnTo>
                  <a:pt x="903491" y="64362"/>
                </a:lnTo>
                <a:lnTo>
                  <a:pt x="903491" y="178761"/>
                </a:lnTo>
                <a:close/>
                <a:moveTo>
                  <a:pt x="1106347" y="64362"/>
                </a:moveTo>
                <a:lnTo>
                  <a:pt x="1122618" y="64362"/>
                </a:lnTo>
                <a:lnTo>
                  <a:pt x="1167644" y="178761"/>
                </a:lnTo>
                <a:lnTo>
                  <a:pt x="1146284" y="178761"/>
                </a:lnTo>
                <a:lnTo>
                  <a:pt x="1134779" y="149181"/>
                </a:lnTo>
                <a:lnTo>
                  <a:pt x="1094024" y="149181"/>
                </a:lnTo>
                <a:lnTo>
                  <a:pt x="1082519" y="178761"/>
                </a:lnTo>
                <a:lnTo>
                  <a:pt x="1061159" y="178761"/>
                </a:lnTo>
                <a:lnTo>
                  <a:pt x="1106347" y="64362"/>
                </a:lnTo>
                <a:close/>
                <a:moveTo>
                  <a:pt x="1100433" y="131531"/>
                </a:moveTo>
                <a:lnTo>
                  <a:pt x="1128203" y="131531"/>
                </a:lnTo>
                <a:lnTo>
                  <a:pt x="1114399" y="96394"/>
                </a:lnTo>
                <a:lnTo>
                  <a:pt x="1100433" y="131531"/>
                </a:lnTo>
                <a:close/>
                <a:moveTo>
                  <a:pt x="1219369" y="64362"/>
                </a:moveTo>
                <a:cubicBezTo>
                  <a:pt x="1197841" y="64362"/>
                  <a:pt x="1180913" y="81195"/>
                  <a:pt x="1180913" y="102114"/>
                </a:cubicBezTo>
                <a:cubicBezTo>
                  <a:pt x="1180913" y="118620"/>
                  <a:pt x="1192089" y="132021"/>
                  <a:pt x="1207368" y="136270"/>
                </a:cubicBezTo>
                <a:cubicBezTo>
                  <a:pt x="1204014" y="137405"/>
                  <a:pt x="1200901" y="141677"/>
                  <a:pt x="1197512" y="146333"/>
                </a:cubicBezTo>
                <a:cubicBezTo>
                  <a:pt x="1192607" y="153074"/>
                  <a:pt x="1187115" y="160621"/>
                  <a:pt x="1179431" y="160621"/>
                </a:cubicBezTo>
                <a:cubicBezTo>
                  <a:pt x="1177956" y="160621"/>
                  <a:pt x="1176313" y="160457"/>
                  <a:pt x="1174503" y="159803"/>
                </a:cubicBezTo>
                <a:lnTo>
                  <a:pt x="1174503" y="178761"/>
                </a:lnTo>
                <a:cubicBezTo>
                  <a:pt x="1178284" y="179905"/>
                  <a:pt x="1181408" y="180232"/>
                  <a:pt x="1184527" y="180232"/>
                </a:cubicBezTo>
                <a:cubicBezTo>
                  <a:pt x="1202654" y="180232"/>
                  <a:pt x="1211247" y="164546"/>
                  <a:pt x="1217882" y="152435"/>
                </a:cubicBezTo>
                <a:cubicBezTo>
                  <a:pt x="1221288" y="146211"/>
                  <a:pt x="1224181" y="140931"/>
                  <a:pt x="1227582" y="139212"/>
                </a:cubicBezTo>
                <a:lnTo>
                  <a:pt x="1236948" y="139212"/>
                </a:lnTo>
                <a:lnTo>
                  <a:pt x="1236948" y="178761"/>
                </a:lnTo>
                <a:lnTo>
                  <a:pt x="1257329" y="178761"/>
                </a:lnTo>
                <a:lnTo>
                  <a:pt x="1257329" y="64362"/>
                </a:lnTo>
                <a:lnTo>
                  <a:pt x="1219369" y="64362"/>
                </a:lnTo>
                <a:close/>
                <a:moveTo>
                  <a:pt x="1221340" y="120418"/>
                </a:moveTo>
                <a:cubicBezTo>
                  <a:pt x="1210164" y="120418"/>
                  <a:pt x="1201288" y="112736"/>
                  <a:pt x="1201288" y="101950"/>
                </a:cubicBezTo>
                <a:cubicBezTo>
                  <a:pt x="1201288" y="91164"/>
                  <a:pt x="1210164" y="83156"/>
                  <a:pt x="1221340" y="83156"/>
                </a:cubicBezTo>
                <a:lnTo>
                  <a:pt x="1236948" y="83156"/>
                </a:lnTo>
                <a:lnTo>
                  <a:pt x="1236948" y="120418"/>
                </a:lnTo>
                <a:lnTo>
                  <a:pt x="1221340" y="120418"/>
                </a:lnTo>
                <a:close/>
                <a:moveTo>
                  <a:pt x="1463453" y="178761"/>
                </a:moveTo>
                <a:lnTo>
                  <a:pt x="1318183" y="178761"/>
                </a:lnTo>
                <a:lnTo>
                  <a:pt x="1318183" y="64362"/>
                </a:lnTo>
                <a:lnTo>
                  <a:pt x="1338563" y="64362"/>
                </a:lnTo>
                <a:lnTo>
                  <a:pt x="1338563" y="159967"/>
                </a:lnTo>
                <a:lnTo>
                  <a:pt x="1380633" y="159967"/>
                </a:lnTo>
                <a:lnTo>
                  <a:pt x="1380633" y="64362"/>
                </a:lnTo>
                <a:lnTo>
                  <a:pt x="1401008" y="64362"/>
                </a:lnTo>
                <a:lnTo>
                  <a:pt x="1401008" y="159967"/>
                </a:lnTo>
                <a:lnTo>
                  <a:pt x="1443078" y="159967"/>
                </a:lnTo>
                <a:lnTo>
                  <a:pt x="1443078" y="64362"/>
                </a:lnTo>
                <a:lnTo>
                  <a:pt x="1463453" y="64362"/>
                </a:lnTo>
                <a:lnTo>
                  <a:pt x="1463453" y="178761"/>
                </a:lnTo>
                <a:close/>
                <a:moveTo>
                  <a:pt x="1505263" y="64362"/>
                </a:moveTo>
                <a:lnTo>
                  <a:pt x="1484888" y="64362"/>
                </a:lnTo>
                <a:lnTo>
                  <a:pt x="1484888" y="178761"/>
                </a:lnTo>
                <a:lnTo>
                  <a:pt x="1505263" y="178761"/>
                </a:lnTo>
                <a:lnTo>
                  <a:pt x="1505263" y="128916"/>
                </a:lnTo>
                <a:lnTo>
                  <a:pt x="1514629" y="128916"/>
                </a:lnTo>
                <a:cubicBezTo>
                  <a:pt x="1520756" y="129247"/>
                  <a:pt x="1525932" y="137727"/>
                  <a:pt x="1532024" y="147701"/>
                </a:cubicBezTo>
                <a:cubicBezTo>
                  <a:pt x="1540976" y="162354"/>
                  <a:pt x="1551898" y="180232"/>
                  <a:pt x="1570671" y="180232"/>
                </a:cubicBezTo>
                <a:cubicBezTo>
                  <a:pt x="1573789" y="180232"/>
                  <a:pt x="1577080" y="179578"/>
                  <a:pt x="1580365" y="178761"/>
                </a:cubicBezTo>
                <a:lnTo>
                  <a:pt x="1580365" y="159803"/>
                </a:lnTo>
                <a:cubicBezTo>
                  <a:pt x="1580077" y="159875"/>
                  <a:pt x="1579795" y="159946"/>
                  <a:pt x="1579524" y="160016"/>
                </a:cubicBezTo>
                <a:cubicBezTo>
                  <a:pt x="1577916" y="160426"/>
                  <a:pt x="1576509" y="160784"/>
                  <a:pt x="1575109" y="160784"/>
                </a:cubicBezTo>
                <a:cubicBezTo>
                  <a:pt x="1564209" y="160784"/>
                  <a:pt x="1557016" y="149152"/>
                  <a:pt x="1550192" y="138126"/>
                </a:cubicBezTo>
                <a:cubicBezTo>
                  <a:pt x="1544566" y="129032"/>
                  <a:pt x="1539195" y="120350"/>
                  <a:pt x="1532215" y="118947"/>
                </a:cubicBezTo>
                <a:lnTo>
                  <a:pt x="1575927" y="64362"/>
                </a:lnTo>
                <a:lnTo>
                  <a:pt x="1552100" y="64362"/>
                </a:lnTo>
                <a:lnTo>
                  <a:pt x="1515615" y="109958"/>
                </a:lnTo>
                <a:lnTo>
                  <a:pt x="1505263" y="109958"/>
                </a:lnTo>
                <a:lnTo>
                  <a:pt x="1505263" y="64362"/>
                </a:lnTo>
                <a:close/>
                <a:moveTo>
                  <a:pt x="1583316" y="121561"/>
                </a:moveTo>
                <a:cubicBezTo>
                  <a:pt x="1583316" y="88549"/>
                  <a:pt x="1609282" y="61911"/>
                  <a:pt x="1642481" y="61911"/>
                </a:cubicBezTo>
                <a:cubicBezTo>
                  <a:pt x="1675508" y="61911"/>
                  <a:pt x="1701802" y="88549"/>
                  <a:pt x="1701802" y="121561"/>
                </a:cubicBezTo>
                <a:cubicBezTo>
                  <a:pt x="1701802" y="154574"/>
                  <a:pt x="1675508" y="181212"/>
                  <a:pt x="1642481" y="181212"/>
                </a:cubicBezTo>
                <a:cubicBezTo>
                  <a:pt x="1609282" y="181212"/>
                  <a:pt x="1583316" y="154574"/>
                  <a:pt x="1583316" y="121561"/>
                </a:cubicBezTo>
                <a:close/>
                <a:moveTo>
                  <a:pt x="1604026" y="121561"/>
                </a:moveTo>
                <a:cubicBezTo>
                  <a:pt x="1604026" y="143787"/>
                  <a:pt x="1619472" y="161438"/>
                  <a:pt x="1642481" y="161438"/>
                </a:cubicBezTo>
                <a:cubicBezTo>
                  <a:pt x="1665652" y="161438"/>
                  <a:pt x="1681099" y="143787"/>
                  <a:pt x="1681099" y="121561"/>
                </a:cubicBezTo>
                <a:cubicBezTo>
                  <a:pt x="1681099" y="99335"/>
                  <a:pt x="1665652" y="81685"/>
                  <a:pt x="1642481" y="81685"/>
                </a:cubicBezTo>
                <a:cubicBezTo>
                  <a:pt x="1619472" y="81685"/>
                  <a:pt x="1604026" y="99335"/>
                  <a:pt x="1604026" y="121561"/>
                </a:cubicBezTo>
                <a:close/>
                <a:moveTo>
                  <a:pt x="1785417" y="178761"/>
                </a:moveTo>
                <a:lnTo>
                  <a:pt x="1805625" y="178761"/>
                </a:lnTo>
                <a:lnTo>
                  <a:pt x="1805625" y="64362"/>
                </a:lnTo>
                <a:lnTo>
                  <a:pt x="1728886" y="64362"/>
                </a:lnTo>
                <a:cubicBezTo>
                  <a:pt x="1728886" y="144605"/>
                  <a:pt x="1720667" y="160784"/>
                  <a:pt x="1705053" y="160784"/>
                </a:cubicBezTo>
                <a:cubicBezTo>
                  <a:pt x="1703295" y="160784"/>
                  <a:pt x="1702304" y="160496"/>
                  <a:pt x="1700828" y="160067"/>
                </a:cubicBezTo>
                <a:cubicBezTo>
                  <a:pt x="1700373" y="159936"/>
                  <a:pt x="1699877" y="159793"/>
                  <a:pt x="1699301" y="159640"/>
                </a:cubicBezTo>
                <a:lnTo>
                  <a:pt x="1699301" y="178761"/>
                </a:lnTo>
                <a:cubicBezTo>
                  <a:pt x="1703577" y="179741"/>
                  <a:pt x="1706373" y="180232"/>
                  <a:pt x="1709987" y="180232"/>
                </a:cubicBezTo>
                <a:cubicBezTo>
                  <a:pt x="1734967" y="180232"/>
                  <a:pt x="1746961" y="156861"/>
                  <a:pt x="1746961" y="82829"/>
                </a:cubicBezTo>
                <a:lnTo>
                  <a:pt x="1785417" y="82829"/>
                </a:lnTo>
                <a:lnTo>
                  <a:pt x="1785417" y="178761"/>
                </a:lnTo>
                <a:close/>
                <a:moveTo>
                  <a:pt x="1863073" y="64362"/>
                </a:moveTo>
                <a:lnTo>
                  <a:pt x="1879344" y="64362"/>
                </a:lnTo>
                <a:lnTo>
                  <a:pt x="1924370" y="178761"/>
                </a:lnTo>
                <a:lnTo>
                  <a:pt x="1903004" y="178761"/>
                </a:lnTo>
                <a:lnTo>
                  <a:pt x="1891500" y="149181"/>
                </a:lnTo>
                <a:lnTo>
                  <a:pt x="1850750" y="149181"/>
                </a:lnTo>
                <a:lnTo>
                  <a:pt x="1839245" y="178761"/>
                </a:lnTo>
                <a:lnTo>
                  <a:pt x="1817879" y="178761"/>
                </a:lnTo>
                <a:lnTo>
                  <a:pt x="1863073" y="64362"/>
                </a:lnTo>
                <a:close/>
                <a:moveTo>
                  <a:pt x="1857159" y="131531"/>
                </a:moveTo>
                <a:lnTo>
                  <a:pt x="1884929" y="131531"/>
                </a:lnTo>
                <a:lnTo>
                  <a:pt x="1871125" y="96394"/>
                </a:lnTo>
                <a:lnTo>
                  <a:pt x="1857159" y="131531"/>
                </a:lnTo>
                <a:close/>
                <a:moveTo>
                  <a:pt x="592086" y="283281"/>
                </a:moveTo>
                <a:lnTo>
                  <a:pt x="592086" y="300604"/>
                </a:lnTo>
                <a:lnTo>
                  <a:pt x="641879" y="300604"/>
                </a:lnTo>
                <a:cubicBezTo>
                  <a:pt x="639412" y="319562"/>
                  <a:pt x="624132" y="333943"/>
                  <a:pt x="603423" y="333943"/>
                </a:cubicBezTo>
                <a:cubicBezTo>
                  <a:pt x="589290" y="333943"/>
                  <a:pt x="577624" y="327243"/>
                  <a:pt x="570722" y="316947"/>
                </a:cubicBezTo>
                <a:lnTo>
                  <a:pt x="554453" y="328387"/>
                </a:lnTo>
                <a:cubicBezTo>
                  <a:pt x="565299" y="343749"/>
                  <a:pt x="583209" y="353718"/>
                  <a:pt x="603423" y="353718"/>
                </a:cubicBezTo>
                <a:cubicBezTo>
                  <a:pt x="636622" y="353718"/>
                  <a:pt x="663407" y="327079"/>
                  <a:pt x="663407" y="294067"/>
                </a:cubicBezTo>
                <a:cubicBezTo>
                  <a:pt x="663407" y="261055"/>
                  <a:pt x="636622" y="234416"/>
                  <a:pt x="603423" y="234416"/>
                </a:cubicBezTo>
                <a:cubicBezTo>
                  <a:pt x="583209" y="234416"/>
                  <a:pt x="565299" y="244385"/>
                  <a:pt x="554453" y="259748"/>
                </a:cubicBezTo>
                <a:lnTo>
                  <a:pt x="570722" y="271187"/>
                </a:lnTo>
                <a:cubicBezTo>
                  <a:pt x="577624" y="260892"/>
                  <a:pt x="589290" y="254191"/>
                  <a:pt x="603423" y="254191"/>
                </a:cubicBezTo>
                <a:cubicBezTo>
                  <a:pt x="622322" y="254191"/>
                  <a:pt x="636951" y="266612"/>
                  <a:pt x="640893" y="283281"/>
                </a:cubicBezTo>
                <a:lnTo>
                  <a:pt x="592086" y="283281"/>
                </a:lnTo>
                <a:close/>
                <a:moveTo>
                  <a:pt x="681943" y="236868"/>
                </a:moveTo>
                <a:lnTo>
                  <a:pt x="702324" y="236868"/>
                </a:lnTo>
                <a:lnTo>
                  <a:pt x="702324" y="282464"/>
                </a:lnTo>
                <a:lnTo>
                  <a:pt x="712675" y="282464"/>
                </a:lnTo>
                <a:lnTo>
                  <a:pt x="749160" y="236868"/>
                </a:lnTo>
                <a:lnTo>
                  <a:pt x="772987" y="236868"/>
                </a:lnTo>
                <a:lnTo>
                  <a:pt x="729275" y="291452"/>
                </a:lnTo>
                <a:cubicBezTo>
                  <a:pt x="736255" y="292856"/>
                  <a:pt x="741627" y="301538"/>
                  <a:pt x="747252" y="310632"/>
                </a:cubicBezTo>
                <a:cubicBezTo>
                  <a:pt x="754071" y="321657"/>
                  <a:pt x="761270" y="333290"/>
                  <a:pt x="772163" y="333290"/>
                </a:cubicBezTo>
                <a:cubicBezTo>
                  <a:pt x="773570" y="333290"/>
                  <a:pt x="774970" y="332932"/>
                  <a:pt x="776578" y="332522"/>
                </a:cubicBezTo>
                <a:lnTo>
                  <a:pt x="776982" y="332419"/>
                </a:lnTo>
                <a:lnTo>
                  <a:pt x="777426" y="332309"/>
                </a:lnTo>
                <a:lnTo>
                  <a:pt x="777426" y="351266"/>
                </a:lnTo>
                <a:cubicBezTo>
                  <a:pt x="774134" y="352084"/>
                  <a:pt x="770849" y="352737"/>
                  <a:pt x="767725" y="352737"/>
                </a:cubicBezTo>
                <a:cubicBezTo>
                  <a:pt x="748952" y="352737"/>
                  <a:pt x="738036" y="334860"/>
                  <a:pt x="729085" y="320207"/>
                </a:cubicBezTo>
                <a:cubicBezTo>
                  <a:pt x="722992" y="310232"/>
                  <a:pt x="717811" y="301752"/>
                  <a:pt x="711690" y="301421"/>
                </a:cubicBezTo>
                <a:lnTo>
                  <a:pt x="702324" y="301421"/>
                </a:lnTo>
                <a:lnTo>
                  <a:pt x="702324" y="351266"/>
                </a:lnTo>
                <a:lnTo>
                  <a:pt x="681943" y="351266"/>
                </a:lnTo>
                <a:lnTo>
                  <a:pt x="681943" y="236868"/>
                </a:lnTo>
                <a:close/>
                <a:moveTo>
                  <a:pt x="839536" y="234416"/>
                </a:moveTo>
                <a:cubicBezTo>
                  <a:pt x="806342" y="234416"/>
                  <a:pt x="780377" y="261055"/>
                  <a:pt x="780377" y="294067"/>
                </a:cubicBezTo>
                <a:cubicBezTo>
                  <a:pt x="780377" y="327079"/>
                  <a:pt x="806342" y="353718"/>
                  <a:pt x="839536" y="353718"/>
                </a:cubicBezTo>
                <a:cubicBezTo>
                  <a:pt x="872568" y="353718"/>
                  <a:pt x="898862" y="327079"/>
                  <a:pt x="898862" y="294067"/>
                </a:cubicBezTo>
                <a:cubicBezTo>
                  <a:pt x="898862" y="261055"/>
                  <a:pt x="872568" y="234416"/>
                  <a:pt x="839536" y="234416"/>
                </a:cubicBezTo>
                <a:close/>
                <a:moveTo>
                  <a:pt x="839536" y="333943"/>
                </a:moveTo>
                <a:cubicBezTo>
                  <a:pt x="816533" y="333943"/>
                  <a:pt x="801080" y="316293"/>
                  <a:pt x="801080" y="294067"/>
                </a:cubicBezTo>
                <a:cubicBezTo>
                  <a:pt x="801080" y="271841"/>
                  <a:pt x="816533" y="254191"/>
                  <a:pt x="839536" y="254191"/>
                </a:cubicBezTo>
                <a:cubicBezTo>
                  <a:pt x="862706" y="254191"/>
                  <a:pt x="878153" y="271841"/>
                  <a:pt x="878153" y="294067"/>
                </a:cubicBezTo>
                <a:cubicBezTo>
                  <a:pt x="878153" y="316293"/>
                  <a:pt x="862706" y="333943"/>
                  <a:pt x="839536" y="333943"/>
                </a:cubicBezTo>
                <a:close/>
                <a:moveTo>
                  <a:pt x="917456" y="236868"/>
                </a:moveTo>
                <a:lnTo>
                  <a:pt x="937831" y="236868"/>
                </a:lnTo>
                <a:lnTo>
                  <a:pt x="937831" y="282464"/>
                </a:lnTo>
                <a:lnTo>
                  <a:pt x="997486" y="282464"/>
                </a:lnTo>
                <a:lnTo>
                  <a:pt x="997486" y="236868"/>
                </a:lnTo>
                <a:lnTo>
                  <a:pt x="1017861" y="236868"/>
                </a:lnTo>
                <a:lnTo>
                  <a:pt x="1017861" y="351266"/>
                </a:lnTo>
                <a:lnTo>
                  <a:pt x="997486" y="351266"/>
                </a:lnTo>
                <a:lnTo>
                  <a:pt x="997486" y="301421"/>
                </a:lnTo>
                <a:lnTo>
                  <a:pt x="937831" y="301421"/>
                </a:lnTo>
                <a:lnTo>
                  <a:pt x="937831" y="351266"/>
                </a:lnTo>
                <a:lnTo>
                  <a:pt x="917456" y="351266"/>
                </a:lnTo>
                <a:lnTo>
                  <a:pt x="917456" y="236868"/>
                </a:lnTo>
                <a:close/>
                <a:moveTo>
                  <a:pt x="1095592" y="234416"/>
                </a:moveTo>
                <a:cubicBezTo>
                  <a:pt x="1062392" y="234416"/>
                  <a:pt x="1036426" y="261055"/>
                  <a:pt x="1036426" y="294067"/>
                </a:cubicBezTo>
                <a:cubicBezTo>
                  <a:pt x="1036426" y="327079"/>
                  <a:pt x="1062392" y="353718"/>
                  <a:pt x="1095592" y="353718"/>
                </a:cubicBezTo>
                <a:cubicBezTo>
                  <a:pt x="1128618" y="353718"/>
                  <a:pt x="1154912" y="327079"/>
                  <a:pt x="1154912" y="294067"/>
                </a:cubicBezTo>
                <a:cubicBezTo>
                  <a:pt x="1154912" y="261055"/>
                  <a:pt x="1128618" y="234416"/>
                  <a:pt x="1095592" y="234416"/>
                </a:cubicBezTo>
                <a:close/>
                <a:moveTo>
                  <a:pt x="1095592" y="333943"/>
                </a:moveTo>
                <a:cubicBezTo>
                  <a:pt x="1072583" y="333943"/>
                  <a:pt x="1057136" y="316293"/>
                  <a:pt x="1057136" y="294067"/>
                </a:cubicBezTo>
                <a:cubicBezTo>
                  <a:pt x="1057136" y="271841"/>
                  <a:pt x="1072583" y="254191"/>
                  <a:pt x="1095592" y="254191"/>
                </a:cubicBezTo>
                <a:cubicBezTo>
                  <a:pt x="1118762" y="254191"/>
                  <a:pt x="1134209" y="271841"/>
                  <a:pt x="1134209" y="294067"/>
                </a:cubicBezTo>
                <a:cubicBezTo>
                  <a:pt x="1134209" y="316293"/>
                  <a:pt x="1118762" y="333943"/>
                  <a:pt x="1095592" y="333943"/>
                </a:cubicBezTo>
                <a:close/>
                <a:moveTo>
                  <a:pt x="1294205" y="351266"/>
                </a:moveTo>
                <a:lnTo>
                  <a:pt x="1273831" y="351266"/>
                </a:lnTo>
                <a:lnTo>
                  <a:pt x="1267911" y="283281"/>
                </a:lnTo>
                <a:lnTo>
                  <a:pt x="1235865" y="351266"/>
                </a:lnTo>
                <a:lnTo>
                  <a:pt x="1225841" y="351266"/>
                </a:lnTo>
                <a:lnTo>
                  <a:pt x="1193962" y="283281"/>
                </a:lnTo>
                <a:lnTo>
                  <a:pt x="1188048" y="351266"/>
                </a:lnTo>
                <a:lnTo>
                  <a:pt x="1167668" y="351266"/>
                </a:lnTo>
                <a:lnTo>
                  <a:pt x="1177529" y="236868"/>
                </a:lnTo>
                <a:lnTo>
                  <a:pt x="1192648" y="236868"/>
                </a:lnTo>
                <a:lnTo>
                  <a:pt x="1230775" y="315639"/>
                </a:lnTo>
                <a:lnTo>
                  <a:pt x="1269064" y="236868"/>
                </a:lnTo>
                <a:lnTo>
                  <a:pt x="1284344" y="236868"/>
                </a:lnTo>
                <a:lnTo>
                  <a:pt x="1294205" y="351266"/>
                </a:lnTo>
                <a:close/>
                <a:moveTo>
                  <a:pt x="1332823" y="236868"/>
                </a:moveTo>
                <a:lnTo>
                  <a:pt x="1312448" y="236868"/>
                </a:lnTo>
                <a:lnTo>
                  <a:pt x="1312448" y="351266"/>
                </a:lnTo>
                <a:lnTo>
                  <a:pt x="1329537" y="351266"/>
                </a:lnTo>
                <a:lnTo>
                  <a:pt x="1389192" y="272495"/>
                </a:lnTo>
                <a:lnTo>
                  <a:pt x="1389192" y="351266"/>
                </a:lnTo>
                <a:lnTo>
                  <a:pt x="1409567" y="351266"/>
                </a:lnTo>
                <a:lnTo>
                  <a:pt x="1409567" y="236868"/>
                </a:lnTo>
                <a:lnTo>
                  <a:pt x="1392478" y="236868"/>
                </a:lnTo>
                <a:lnTo>
                  <a:pt x="1332823" y="315803"/>
                </a:lnTo>
                <a:lnTo>
                  <a:pt x="1332823" y="236868"/>
                </a:lnTo>
                <a:close/>
                <a:moveTo>
                  <a:pt x="1431003" y="236868"/>
                </a:moveTo>
                <a:lnTo>
                  <a:pt x="1451384" y="236868"/>
                </a:lnTo>
                <a:lnTo>
                  <a:pt x="1451384" y="282464"/>
                </a:lnTo>
                <a:lnTo>
                  <a:pt x="1461735" y="282464"/>
                </a:lnTo>
                <a:lnTo>
                  <a:pt x="1498214" y="236868"/>
                </a:lnTo>
                <a:lnTo>
                  <a:pt x="1522042" y="236868"/>
                </a:lnTo>
                <a:lnTo>
                  <a:pt x="1478329" y="291452"/>
                </a:lnTo>
                <a:cubicBezTo>
                  <a:pt x="1485315" y="292856"/>
                  <a:pt x="1490687" y="301538"/>
                  <a:pt x="1496312" y="310632"/>
                </a:cubicBezTo>
                <a:cubicBezTo>
                  <a:pt x="1503131" y="321658"/>
                  <a:pt x="1510324" y="333290"/>
                  <a:pt x="1521223" y="333290"/>
                </a:cubicBezTo>
                <a:cubicBezTo>
                  <a:pt x="1522624" y="333290"/>
                  <a:pt x="1524030" y="332932"/>
                  <a:pt x="1525638" y="332522"/>
                </a:cubicBezTo>
                <a:cubicBezTo>
                  <a:pt x="1525915" y="332452"/>
                  <a:pt x="1526192" y="332380"/>
                  <a:pt x="1526480" y="332309"/>
                </a:cubicBezTo>
                <a:lnTo>
                  <a:pt x="1526480" y="351266"/>
                </a:lnTo>
                <a:cubicBezTo>
                  <a:pt x="1523194" y="352084"/>
                  <a:pt x="1519909" y="352737"/>
                  <a:pt x="1516785" y="352737"/>
                </a:cubicBezTo>
                <a:cubicBezTo>
                  <a:pt x="1498012" y="352737"/>
                  <a:pt x="1487096" y="334860"/>
                  <a:pt x="1478145" y="320207"/>
                </a:cubicBezTo>
                <a:cubicBezTo>
                  <a:pt x="1472052" y="310232"/>
                  <a:pt x="1466871" y="301752"/>
                  <a:pt x="1460750" y="301421"/>
                </a:cubicBezTo>
                <a:lnTo>
                  <a:pt x="1451384" y="301421"/>
                </a:lnTo>
                <a:lnTo>
                  <a:pt x="1451384" y="351266"/>
                </a:lnTo>
                <a:lnTo>
                  <a:pt x="1431003" y="351266"/>
                </a:lnTo>
                <a:lnTo>
                  <a:pt x="1431003" y="236868"/>
                </a:lnTo>
                <a:close/>
                <a:moveTo>
                  <a:pt x="1558866" y="236868"/>
                </a:moveTo>
                <a:lnTo>
                  <a:pt x="1538486" y="236868"/>
                </a:lnTo>
                <a:lnTo>
                  <a:pt x="1538486" y="351266"/>
                </a:lnTo>
                <a:lnTo>
                  <a:pt x="1555581" y="351266"/>
                </a:lnTo>
                <a:lnTo>
                  <a:pt x="1615230" y="272495"/>
                </a:lnTo>
                <a:lnTo>
                  <a:pt x="1615230" y="351266"/>
                </a:lnTo>
                <a:lnTo>
                  <a:pt x="1635611" y="351266"/>
                </a:lnTo>
                <a:lnTo>
                  <a:pt x="1635611" y="236868"/>
                </a:lnTo>
                <a:lnTo>
                  <a:pt x="1618516" y="236868"/>
                </a:lnTo>
                <a:lnTo>
                  <a:pt x="1558866" y="315803"/>
                </a:lnTo>
                <a:lnTo>
                  <a:pt x="1558866" y="236868"/>
                </a:lnTo>
                <a:close/>
              </a:path>
            </a:pathLst>
          </a:custGeom>
          <a:solidFill>
            <a:srgbClr val="102D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875" y="710725"/>
            <a:ext cx="1972101" cy="6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11" Type="http://schemas.openxmlformats.org/officeDocument/2006/relationships/image" Target="../media/image11.png"/><Relationship Id="rId10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66.png"/><Relationship Id="rId6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/>
        </p:nvSpPr>
        <p:spPr>
          <a:xfrm>
            <a:off x="5779651" y="330700"/>
            <a:ext cx="247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Факультет компьютерных наук (ФКН) НИУ ВШЭ, магистерская программа ПАО Сбербанк “Финансовые технологии и анализ данных” (ФТиАД)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5434410" y="463397"/>
            <a:ext cx="0" cy="8403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" name="Google Shape;37;p4"/>
          <p:cNvCxnSpPr/>
          <p:nvPr/>
        </p:nvCxnSpPr>
        <p:spPr>
          <a:xfrm>
            <a:off x="8471504" y="463322"/>
            <a:ext cx="0" cy="8403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4"/>
          <p:cNvSpPr txBox="1"/>
          <p:nvPr/>
        </p:nvSpPr>
        <p:spPr>
          <a:xfrm>
            <a:off x="8686684" y="463395"/>
            <a:ext cx="207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Задание по курсу “Основы риск-менеджмента”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Москва,</a:t>
            </a:r>
            <a:r>
              <a:rPr lang="en-GB" sz="1200">
                <a:solidFill>
                  <a:schemeClr val="dk1"/>
                </a:solidFill>
              </a:rPr>
              <a:t> 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GB" sz="1200">
                <a:solidFill>
                  <a:schemeClr val="dk1"/>
                </a:solidFill>
              </a:rPr>
              <a:t>5 год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232300" y="4771000"/>
            <a:ext cx="6741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Цель: применить на реальных данных о ходе торгов российскими акциями теорию эффективных портфелей для решения практической задачи о рассредоточении капитала по различным видам ценных бумаг в условиях неопределённости.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/>
        </p:nvSpPr>
        <p:spPr>
          <a:xfrm>
            <a:off x="833650" y="3018800"/>
            <a:ext cx="9400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102D69"/>
                </a:solidFill>
              </a:rPr>
              <a:t>Управление портфелем в 2008-2024</a:t>
            </a:r>
            <a:endParaRPr sz="41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0" y="2923248"/>
            <a:ext cx="674400" cy="914400"/>
          </a:xfrm>
          <a:prstGeom prst="rect">
            <a:avLst/>
          </a:prstGeom>
          <a:solidFill>
            <a:srgbClr val="E61E3C"/>
          </a:solidFill>
          <a:ln cap="flat" cmpd="sng" w="12700">
            <a:solidFill>
              <a:srgbClr val="E61E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10288002" y="2923248"/>
            <a:ext cx="1948800" cy="914400"/>
          </a:xfrm>
          <a:prstGeom prst="rect">
            <a:avLst/>
          </a:prstGeom>
          <a:solidFill>
            <a:srgbClr val="E61E3C"/>
          </a:solidFill>
          <a:ln cap="flat" cmpd="sng" w="12700">
            <a:solidFill>
              <a:srgbClr val="E61E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 txBox="1"/>
          <p:nvPr/>
        </p:nvSpPr>
        <p:spPr>
          <a:xfrm>
            <a:off x="6973900" y="4576050"/>
            <a:ext cx="5218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В</a:t>
            </a:r>
            <a:r>
              <a:rPr lang="en-GB" sz="1600">
                <a:solidFill>
                  <a:schemeClr val="dk1"/>
                </a:solidFill>
              </a:rPr>
              <a:t>ыполнили студенты 1 курса ФТиАД: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Ткалич Леонид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Шамшединов Илья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Шумилин Андрей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Шурыгин Всеволод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13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13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13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p13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13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13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Обоснование выбора окна и схемы взвешивания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78" name="Google Shape;1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675" y="1355150"/>
            <a:ext cx="8716076" cy="41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3"/>
          <p:cNvSpPr txBox="1"/>
          <p:nvPr/>
        </p:nvSpPr>
        <p:spPr>
          <a:xfrm>
            <a:off x="3525750" y="5502850"/>
            <a:ext cx="84891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Наиболее подходящим вариантом видится оценка ковариации и доходностей с помощью экспоненциального сглаживания на 11-ти летнем окне</a:t>
            </a:r>
            <a:r>
              <a:rPr b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с 2014 по 2024 года,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так как в таком случае мы учитываем с максимальным весом риски последних лет, при этом не упускаем из вида и более позитивный сценарий монотонного роста.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3"/>
          <p:cNvSpPr txBox="1"/>
          <p:nvPr/>
        </p:nvSpPr>
        <p:spPr>
          <a:xfrm>
            <a:off x="194575" y="1612550"/>
            <a:ext cx="31041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Для оценки </a:t>
            </a:r>
            <a:r>
              <a:rPr i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возьмем в расчет что в году 252 торговых дня, и что значения в последние 5 лет должны иметь вес не ниже 50%, тогда выбор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 = 0.00055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означает вес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(1−0.00055)</a:t>
            </a:r>
            <a:r>
              <a:rPr baseline="30000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(5⋅252)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 ≈ 0.5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для доходности 5 лет назад,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а доходность 11 лет назад будет иметь вес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(1−0.00055)</a:t>
            </a:r>
            <a:r>
              <a:rPr baseline="30000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(11⋅252)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 = 0.25.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14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" name="Google Shape;187;p14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" name="Google Shape;188;p14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14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14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14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6366951" y="49732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влияния ограничений в optimizer на границу эффективных портфелей 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93" name="Google Shape;1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1040"/>
            <a:ext cx="11887201" cy="560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15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15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15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15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15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15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6304751" y="57427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входящих данных для optimizer на основе исторических и скорректированных значений beta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7490"/>
            <a:ext cx="11887201" cy="556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16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3" name="Google Shape;213;p16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4" name="Google Shape;214;p16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16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16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16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/>
          <p:cNvSpPr txBox="1"/>
          <p:nvPr/>
        </p:nvSpPr>
        <p:spPr>
          <a:xfrm>
            <a:off x="6366951" y="49732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влияния ограничений в optimizer на границу эффективных портфелей 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25" y="1285865"/>
            <a:ext cx="11887201" cy="557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17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p17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" name="Google Shape;227;p17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" name="Google Shape;228;p17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17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p17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366951" y="49732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влияния ограничений в optimizer на границу эффективных портфелей 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7490"/>
            <a:ext cx="11887201" cy="556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18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9" name="Google Shape;239;p18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18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p18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18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" name="Google Shape;243;p18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6263301" y="49732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стабильности во времени границы эффективных портфелей 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45" name="Google Shape;245;p18"/>
          <p:cNvPicPr preferRelativeResize="0"/>
          <p:nvPr/>
        </p:nvPicPr>
        <p:blipFill rotWithShape="1">
          <a:blip r:embed="rId3">
            <a:alphaModFix/>
          </a:blip>
          <a:srcRect b="0" l="24727" r="0" t="0"/>
          <a:stretch/>
        </p:blipFill>
        <p:spPr>
          <a:xfrm>
            <a:off x="147225" y="1626400"/>
            <a:ext cx="11904399" cy="45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19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9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" name="Google Shape;253;p19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4" name="Google Shape;254;p19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19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19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6263301" y="49732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стабильности во времени границы эффективных портфелей 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58" name="Google Shape;2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875" y="1788474"/>
            <a:ext cx="5263236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900" y="1429600"/>
            <a:ext cx="9548300" cy="358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20526"/>
            <a:ext cx="11895600" cy="44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20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7" name="Google Shape;267;p20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" name="Google Shape;268;p20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9" name="Google Shape;269;p20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p20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p20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0"/>
          <p:cNvSpPr txBox="1"/>
          <p:nvPr/>
        </p:nvSpPr>
        <p:spPr>
          <a:xfrm>
            <a:off x="6263301" y="49732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стабильности во времени границы эффективных портфелей 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73" name="Google Shape;2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25" y="2268749"/>
            <a:ext cx="11887201" cy="447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25" y="1598965"/>
            <a:ext cx="11887198" cy="496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21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1" name="Google Shape;281;p21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2" name="Google Shape;282;p21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21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21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5" name="Google Shape;285;p21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6263301" y="49732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стабильности во времени границы эффективных портфелей 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87" name="Google Shape;2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0901"/>
            <a:ext cx="11887201" cy="43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09340"/>
            <a:ext cx="11887202" cy="53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22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5" name="Google Shape;295;p22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6" name="Google Shape;296;p22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7" name="Google Shape;297;p22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22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9" name="Google Shape;299;p22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6263301" y="49732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стабильности во времени границы эффективных портфелей 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301" name="Google Shape;3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12" y="1667379"/>
            <a:ext cx="11891376" cy="48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34487"/>
            <a:ext cx="11891376" cy="4270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5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" name="Google Shape;50;p5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" name="Google Shape;51;p5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" name="Google Shape;52;p5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" name="Google Shape;53;p5"/>
          <p:cNvSpPr txBox="1"/>
          <p:nvPr/>
        </p:nvSpPr>
        <p:spPr>
          <a:xfrm>
            <a:off x="124325" y="1543175"/>
            <a:ext cx="2279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02D69"/>
                </a:solidFill>
              </a:rPr>
              <a:t>ru.investing.com - данные о ценах закрытия акций.</a:t>
            </a:r>
            <a:endParaRPr b="1" sz="1800"/>
          </a:p>
        </p:txBody>
      </p:sp>
      <p:sp>
        <p:nvSpPr>
          <p:cNvPr id="54" name="Google Shape;54;p5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 txBox="1"/>
          <p:nvPr/>
        </p:nvSpPr>
        <p:spPr>
          <a:xfrm>
            <a:off x="6575588" y="571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6" name="Google Shape;56;p5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456" y="1346375"/>
            <a:ext cx="9600370" cy="529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/>
          <p:nvPr/>
        </p:nvSpPr>
        <p:spPr>
          <a:xfrm>
            <a:off x="217475" y="4869000"/>
            <a:ext cx="2040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rgbClr val="102D69"/>
                </a:solidFill>
              </a:rPr>
              <a:t>На портале есть ограничение в 20 лет на выгрузку одним батчом, поэтому в работе соединяются 2 промежутка и убираются дубликаты.</a:t>
            </a:r>
            <a:endParaRPr i="1"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23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9" name="Google Shape;309;p23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0" name="Google Shape;310;p23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" name="Google Shape;311;p23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23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p23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эффективного портфеля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315" name="Google Shape;3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8715"/>
            <a:ext cx="11887201" cy="4074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24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2" name="Google Shape;322;p24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3" name="Google Shape;323;p24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4" name="Google Shape;324;p24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24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6" name="Google Shape;326;p24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эффективного портфеля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328" name="Google Shape;3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4365"/>
            <a:ext cx="11887201" cy="423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25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5" name="Google Shape;335;p25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6" name="Google Shape;336;p25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25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p25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9" name="Google Shape;339;p25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эффективного портфеля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41" name="Google Shape;341;p25"/>
          <p:cNvSpPr txBox="1"/>
          <p:nvPr/>
        </p:nvSpPr>
        <p:spPr>
          <a:xfrm>
            <a:off x="517200" y="1666253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Несколько наблюдений и выводов: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280775" y="2186675"/>
            <a:ext cx="5262600" cy="4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AutoNum type="arabicPeriod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Индексная стратегия значительно превосходит стратегию с ежегодной ребалансировкой: кумулятивная доходность пассивной стратегии составила </a:t>
            </a:r>
            <a:r>
              <a:rPr b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+991%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, в то время как активная стратегия показала </a:t>
            </a:r>
            <a:r>
              <a:rPr b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+449%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AutoNum type="arabicPeriod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В большей степени отрыв связан с 2008-2009 годами, т.к. в 2008 году все бумаги очень сильно упали и optimizer выбрал всего 1 актив по итогам 2008, который в 2009 год упал, в то время как индекс взлетел на +130%.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AutoNum type="arabicPeriod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Зачастую портфель по optimizer сильно переоценивает ожидаемую доходность.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43" name="Google Shape;3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300" y="2641675"/>
            <a:ext cx="6448299" cy="36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Google Shape;349;p26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0" name="Google Shape;350;p26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26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p26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6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эффективного портфеля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517200" y="1666253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Несколько наблюдений и выводов: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0353"/>
            <a:ext cx="11211450" cy="442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27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4" name="Google Shape;364;p27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27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6" name="Google Shape;366;p27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27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8" name="Google Shape;368;p27"/>
          <p:cNvSpPr txBox="1"/>
          <p:nvPr/>
        </p:nvSpPr>
        <p:spPr>
          <a:xfrm>
            <a:off x="6197625" y="5117800"/>
            <a:ext cx="572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Основное наблюдение в том, что в 2008-2009 годах было очень сильное влияние от резкого искажения и потом портфелю было тяжело догнать индекс, однако за счет ограничения на минимальный вес мы улучшили диверсификацию и защитили портфель от кризисного периода.</a:t>
            </a:r>
            <a:endParaRPr b="1" sz="1700"/>
          </a:p>
        </p:txBody>
      </p:sp>
      <p:sp>
        <p:nvSpPr>
          <p:cNvPr id="369" name="Google Shape;369;p27"/>
          <p:cNvSpPr txBox="1"/>
          <p:nvPr/>
        </p:nvSpPr>
        <p:spPr>
          <a:xfrm>
            <a:off x="535400" y="1592328"/>
            <a:ext cx="10133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Добавим </a:t>
            </a:r>
            <a:r>
              <a:rPr lang="en-GB" sz="2400">
                <a:solidFill>
                  <a:srgbClr val="102D69"/>
                </a:solidFill>
              </a:rPr>
              <a:t>ограничение </a:t>
            </a:r>
            <a:r>
              <a:rPr lang="en-GB" sz="24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- вес каждой бумаги от 1% до 20%. 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Результат по доходности </a:t>
            </a:r>
            <a:r>
              <a:rPr lang="en-GB" sz="2400">
                <a:solidFill>
                  <a:srgbClr val="102D69"/>
                </a:solidFill>
              </a:rPr>
              <a:t>за 16 лет</a:t>
            </a:r>
            <a:r>
              <a:rPr lang="en-GB" sz="24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370" name="Google Shape;370;p27"/>
          <p:cNvSpPr txBox="1"/>
          <p:nvPr/>
        </p:nvSpPr>
        <p:spPr>
          <a:xfrm>
            <a:off x="6965250" y="2366275"/>
            <a:ext cx="3372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00">
                <a:solidFill>
                  <a:srgbClr val="C00000"/>
                </a:solidFill>
              </a:rPr>
              <a:t>2344</a:t>
            </a:r>
            <a:r>
              <a:rPr lang="en-GB" sz="4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4000"/>
          </a:p>
        </p:txBody>
      </p:sp>
      <p:sp>
        <p:nvSpPr>
          <p:cNvPr id="371" name="Google Shape;371;p27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6749288" y="574275"/>
            <a:ext cx="32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Улучшенный портфель на дистанции: диверсификация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73" name="Google Shape;373;p27"/>
          <p:cNvSpPr txBox="1"/>
          <p:nvPr/>
        </p:nvSpPr>
        <p:spPr>
          <a:xfrm>
            <a:off x="1798300" y="2420975"/>
            <a:ext cx="3372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00">
                <a:solidFill>
                  <a:srgbClr val="C00000"/>
                </a:solidFill>
              </a:rPr>
              <a:t>44</a:t>
            </a:r>
            <a:r>
              <a:rPr lang="en-GB" sz="9200">
                <a:solidFill>
                  <a:srgbClr val="C00000"/>
                </a:solidFill>
              </a:rPr>
              <a:t>9</a:t>
            </a:r>
            <a:r>
              <a:rPr lang="en-GB" sz="4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4000"/>
          </a:p>
        </p:txBody>
      </p:sp>
      <p:cxnSp>
        <p:nvCxnSpPr>
          <p:cNvPr id="374" name="Google Shape;374;p27"/>
          <p:cNvCxnSpPr/>
          <p:nvPr/>
        </p:nvCxnSpPr>
        <p:spPr>
          <a:xfrm>
            <a:off x="4454600" y="3118225"/>
            <a:ext cx="2294700" cy="4500"/>
          </a:xfrm>
          <a:prstGeom prst="straightConnector1">
            <a:avLst/>
          </a:prstGeom>
          <a:noFill/>
          <a:ln cap="flat" cmpd="sng" w="228600">
            <a:solidFill>
              <a:srgbClr val="C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5" name="Google Shape;375;p27"/>
          <p:cNvSpPr txBox="1"/>
          <p:nvPr/>
        </p:nvSpPr>
        <p:spPr>
          <a:xfrm>
            <a:off x="6982325" y="3926250"/>
            <a:ext cx="1864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7"/>
          <p:cNvSpPr txBox="1"/>
          <p:nvPr/>
        </p:nvSpPr>
        <p:spPr>
          <a:xfrm>
            <a:off x="6588275" y="4003063"/>
            <a:ext cx="50556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Новый портфель с ограничением</a:t>
            </a:r>
            <a:endParaRPr sz="11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770875" y="4003075"/>
            <a:ext cx="50556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Стар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ый портфель по optimizer с ограничением и ежегодной ребалансировкой - для каждого года подбираем параметры на основе предыдущего и собираем портфель.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Например, для 2009 подаем в optimizer параметры бумаг 2008 года и получаем веса.</a:t>
            </a:r>
            <a:endParaRPr sz="11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" name="Google Shape;383;p28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4" name="Google Shape;384;p28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5" name="Google Shape;385;p28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p28"/>
          <p:cNvSpPr txBox="1"/>
          <p:nvPr/>
        </p:nvSpPr>
        <p:spPr>
          <a:xfrm>
            <a:off x="10337843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28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2925"/>
            <a:ext cx="12192000" cy="48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8"/>
          <p:cNvSpPr txBox="1"/>
          <p:nvPr/>
        </p:nvSpPr>
        <p:spPr>
          <a:xfrm>
            <a:off x="6749288" y="574275"/>
            <a:ext cx="32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Улучшенный портфель на дистанции: диверсификация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90" name="Google Shape;390;p28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Google Shape;396;p29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7" name="Google Shape;397;p29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8" name="Google Shape;398;p29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9" name="Google Shape;399;p29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29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29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6749288" y="574275"/>
            <a:ext cx="32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Улучшенный портфель на дистанции: диверсификация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403" name="Google Shape;4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25" y="1847590"/>
            <a:ext cx="11887201" cy="40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30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0" name="Google Shape;410;p30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1" name="Google Shape;411;p30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2" name="Google Shape;412;p30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" name="Google Shape;413;p30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30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0"/>
          <p:cNvSpPr txBox="1"/>
          <p:nvPr/>
        </p:nvSpPr>
        <p:spPr>
          <a:xfrm>
            <a:off x="6749288" y="574275"/>
            <a:ext cx="32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Улучшенный портфель на дистанции: диверсификация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416" name="Google Shape;4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5950"/>
            <a:ext cx="11887201" cy="423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31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3" name="Google Shape;423;p31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4" name="Google Shape;424;p31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5" name="Google Shape;425;p31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6" name="Google Shape;426;p31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7" name="Google Shape;427;p31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эффективного портфеля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517200" y="1666253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Несколько наблюдений и выводов: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1"/>
          <p:cNvSpPr txBox="1"/>
          <p:nvPr/>
        </p:nvSpPr>
        <p:spPr>
          <a:xfrm>
            <a:off x="708775" y="2237650"/>
            <a:ext cx="5179800" cy="4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AutoNum type="arabicPeriod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Ограничения существенно влияют на optimizer, т.к. он в большинстве случаев дает 2-3 бумагам вес 20% (и, вероятно, дал бы им еще больший вес).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AutoNum type="arabicPeriod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Многие бумаги входят в портфель с небольшой цикличностью, например: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AKRN в 2015-2016, 2018-2019, 2021-2022</a:t>
            </a:r>
            <a:endParaRPr sz="12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LSNG_p 2010-2011, 2017-2018</a:t>
            </a:r>
            <a:endParaRPr sz="12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MGNT 2010-2011, 2013-2014</a:t>
            </a:r>
            <a:endParaRPr sz="12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PLZL 2016-2017, 2020-2021</a:t>
            </a:r>
            <a:endParaRPr sz="12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AutoNum type="arabicPeriod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Портфель зачастую выбирает не самые популярные бумаги, например, LSNG, SNGS, NMTP, VSMO, KMAZ и другие, что, вероятно, и позволяет обходить индекс в доходности, так как такие бумаги зачастую более волатильные и растут/падают быстрее рынка и привычных голубых фишек.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31" name="Google Shape;4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300" y="4112725"/>
            <a:ext cx="4372350" cy="22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1350" y="1666262"/>
            <a:ext cx="2245725" cy="22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32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9" name="Google Shape;439;p32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0" name="Google Shape;440;p32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1" name="Google Shape;441;p32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32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3" name="Google Shape;443;p32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2"/>
          <p:cNvSpPr txBox="1"/>
          <p:nvPr/>
        </p:nvSpPr>
        <p:spPr>
          <a:xfrm>
            <a:off x="6304751" y="57427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входящих данных для optimizer на основе исторических значений</a:t>
            </a:r>
            <a:r>
              <a:rPr b="1" lang="en-GB" sz="1000">
                <a:solidFill>
                  <a:schemeClr val="dk1"/>
                </a:solidFill>
              </a:rPr>
              <a:t> </a:t>
            </a:r>
            <a:r>
              <a:rPr b="1" lang="en-GB" sz="1000">
                <a:solidFill>
                  <a:schemeClr val="dk1"/>
                </a:solidFill>
              </a:rPr>
              <a:t>β (historical betas)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445" name="Google Shape;4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675" y="1355150"/>
            <a:ext cx="8716076" cy="41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2"/>
          <p:cNvSpPr txBox="1"/>
          <p:nvPr/>
        </p:nvSpPr>
        <p:spPr>
          <a:xfrm>
            <a:off x="3525750" y="5502850"/>
            <a:ext cx="84891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В качестве индекса мы используем индекс полной доходности IMOEX - MCFTR. В нашем портфеле 23/30 компаний включены в индекс IMOEX, большинство исторически платили высокие дивиденды, которые нужно учитывать, чтобы не было расхождения в доходностях индекса и портфеля в день крупного див гепа. Также индекс MCFTR также как и наш портфель номинирован в рублях (в отличие например от индекса RTS).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7" name="Google Shape;447;p32"/>
          <p:cNvSpPr txBox="1"/>
          <p:nvPr/>
        </p:nvSpPr>
        <p:spPr>
          <a:xfrm>
            <a:off x="194575" y="1612550"/>
            <a:ext cx="31041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Для оценки </a:t>
            </a:r>
            <a:r>
              <a:rPr i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β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возьмем в расчет что в году 252 торговых дня, и что значения в последние 3 лет должны иметь вес не ниже 50%, тогда выбор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 = 0.000917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означает вес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(1−0.000917)</a:t>
            </a:r>
            <a:r>
              <a:rPr baseline="30000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(3⋅252)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 ≈ 0.5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i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β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3 года назад,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а 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доходность 15 лет назад будет иметь вес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(1−0.000917)</a:t>
            </a:r>
            <a:r>
              <a:rPr baseline="30000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(15⋅252)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 = 0.03.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6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6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6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" name="Google Shape;67;p6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6"/>
          <p:cNvSpPr txBox="1"/>
          <p:nvPr/>
        </p:nvSpPr>
        <p:spPr>
          <a:xfrm>
            <a:off x="124325" y="1543175"/>
            <a:ext cx="2279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000">
                <a:solidFill>
                  <a:srgbClr val="102D69"/>
                </a:solidFill>
              </a:rPr>
              <a:t>API MOEX - данные о торгующихся на дату X бумагах для выбора 30 бумаг по заданию.</a:t>
            </a:r>
            <a:endParaRPr b="1" sz="1800"/>
          </a:p>
        </p:txBody>
      </p:sp>
      <p:sp>
        <p:nvSpPr>
          <p:cNvPr id="69" name="Google Shape;69;p6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 txBox="1"/>
          <p:nvPr/>
        </p:nvSpPr>
        <p:spPr>
          <a:xfrm>
            <a:off x="6575588" y="571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"/>
          <p:cNvSpPr txBox="1"/>
          <p:nvPr/>
        </p:nvSpPr>
        <p:spPr>
          <a:xfrm>
            <a:off x="217475" y="4869000"/>
            <a:ext cx="2040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rgbClr val="102D69"/>
                </a:solidFill>
              </a:rPr>
              <a:t>С</a:t>
            </a:r>
            <a:r>
              <a:rPr i="1" lang="en-GB" sz="1300">
                <a:solidFill>
                  <a:srgbClr val="102D69"/>
                </a:solidFill>
              </a:rPr>
              <a:t>пойлер: в итоге проанализоровали 33 бумаги, так как после обсуждений несколько тикеров добавили и парочку убрали.</a:t>
            </a:r>
            <a:endParaRPr i="1" sz="1100"/>
          </a:p>
        </p:txBody>
      </p:sp>
      <p:pic>
        <p:nvPicPr>
          <p:cNvPr id="73" name="Google Shape;7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425" y="1767700"/>
            <a:ext cx="9650702" cy="42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33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4" name="Google Shape;454;p33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" name="Google Shape;455;p33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6" name="Google Shape;456;p33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7" name="Google Shape;457;p33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8" name="Google Shape;458;p33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6304751" y="57427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входящих данных для optimizer на основе </a:t>
            </a:r>
            <a:r>
              <a:rPr b="1" lang="en-GB" sz="1000">
                <a:solidFill>
                  <a:schemeClr val="dk1"/>
                </a:solidFill>
              </a:rPr>
              <a:t>исторических значений β (historical betas)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1900"/>
            <a:ext cx="11887200" cy="46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3"/>
          <p:cNvSpPr txBox="1"/>
          <p:nvPr/>
        </p:nvSpPr>
        <p:spPr>
          <a:xfrm>
            <a:off x="663350" y="1540525"/>
            <a:ext cx="108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Динамика</a:t>
            </a:r>
            <a:r>
              <a:rPr lang="en-GB" sz="2400">
                <a:solidFill>
                  <a:srgbClr val="102D69"/>
                </a:solidFill>
              </a:rPr>
              <a:t> исторических значений β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7" name="Google Shape;467;p34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8" name="Google Shape;468;p34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9" name="Google Shape;469;p34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34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34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2" name="Google Shape;472;p34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4"/>
          <p:cNvSpPr txBox="1"/>
          <p:nvPr/>
        </p:nvSpPr>
        <p:spPr>
          <a:xfrm>
            <a:off x="6304751" y="57427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входящих данных для optimizer на основе </a:t>
            </a:r>
            <a:r>
              <a:rPr b="1" lang="en-GB" sz="1000">
                <a:solidFill>
                  <a:schemeClr val="dk1"/>
                </a:solidFill>
              </a:rPr>
              <a:t>исторических значений β (historical betas)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474" name="Google Shape;4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825" y="1279275"/>
            <a:ext cx="8748257" cy="557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" name="Google Shape;480;p35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1" name="Google Shape;481;p35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2" name="Google Shape;482;p35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3" name="Google Shape;483;p35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35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35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5"/>
          <p:cNvSpPr txBox="1"/>
          <p:nvPr/>
        </p:nvSpPr>
        <p:spPr>
          <a:xfrm>
            <a:off x="6304751" y="57427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входящих данных для optimizer на основе </a:t>
            </a:r>
            <a:r>
              <a:rPr b="1" lang="en-GB" sz="1000">
                <a:solidFill>
                  <a:schemeClr val="dk1"/>
                </a:solidFill>
              </a:rPr>
              <a:t>исторических значений β (historical betas)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487" name="Google Shape;4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13" y="1097325"/>
            <a:ext cx="8947970" cy="55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3" name="Google Shape;493;p36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4" name="Google Shape;494;p36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5" name="Google Shape;495;p36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6" name="Google Shape;496;p36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7" name="Google Shape;497;p36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8" name="Google Shape;498;p36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6"/>
          <p:cNvSpPr txBox="1"/>
          <p:nvPr/>
        </p:nvSpPr>
        <p:spPr>
          <a:xfrm>
            <a:off x="6304751" y="57427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входящих данных для optimizer на основе </a:t>
            </a:r>
            <a:r>
              <a:rPr b="1" lang="en-GB" sz="1000">
                <a:solidFill>
                  <a:schemeClr val="dk1"/>
                </a:solidFill>
              </a:rPr>
              <a:t>исторических значений β (historical betas)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500" name="Google Shape;5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200" y="1279275"/>
            <a:ext cx="8781880" cy="557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6" name="Google Shape;506;p37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7" name="Google Shape;507;p37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8" name="Google Shape;508;p37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9" name="Google Shape;509;p37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0" name="Google Shape;510;p37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1" name="Google Shape;511;p37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7"/>
          <p:cNvSpPr txBox="1"/>
          <p:nvPr/>
        </p:nvSpPr>
        <p:spPr>
          <a:xfrm>
            <a:off x="6304751" y="57427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Динамика границы эффективных портфелей </a:t>
            </a:r>
            <a:r>
              <a:rPr b="1" lang="en-GB" sz="1000">
                <a:solidFill>
                  <a:schemeClr val="dk1"/>
                </a:solidFill>
              </a:rPr>
              <a:t>на основе исторических значений β (historical betas)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513" name="Google Shape;5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650"/>
            <a:ext cx="11887201" cy="504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9" name="Google Shape;519;p38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p38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38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2" name="Google Shape;522;p38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" name="Google Shape;523;p38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38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8"/>
          <p:cNvSpPr txBox="1"/>
          <p:nvPr/>
        </p:nvSpPr>
        <p:spPr>
          <a:xfrm>
            <a:off x="6304751" y="57427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входящих данных для optimizer на основе </a:t>
            </a:r>
            <a:r>
              <a:rPr b="1" lang="en-GB" sz="1000">
                <a:solidFill>
                  <a:schemeClr val="dk1"/>
                </a:solidFill>
              </a:rPr>
              <a:t>скорректированных значений β (adjusted betas)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526" name="Google Shape;5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225" y="2214625"/>
            <a:ext cx="9342300" cy="35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Google Shape;532;p39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3" name="Google Shape;533;p39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4" name="Google Shape;534;p39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5" name="Google Shape;535;p39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39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7" name="Google Shape;537;p39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9"/>
          <p:cNvSpPr txBox="1"/>
          <p:nvPr/>
        </p:nvSpPr>
        <p:spPr>
          <a:xfrm>
            <a:off x="6304751" y="57427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входящих данных для optimizer на основе скорректированных</a:t>
            </a:r>
            <a:r>
              <a:rPr b="1" lang="en-GB" sz="1000">
                <a:solidFill>
                  <a:schemeClr val="dk1"/>
                </a:solidFill>
              </a:rPr>
              <a:t> значений β (adjusted betas)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539" name="Google Shape;5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825" y="1050575"/>
            <a:ext cx="8796360" cy="557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5" name="Google Shape;545;p40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6" name="Google Shape;546;p40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7" name="Google Shape;547;p40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8" name="Google Shape;548;p40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40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0" name="Google Shape;550;p40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0"/>
          <p:cNvSpPr txBox="1"/>
          <p:nvPr/>
        </p:nvSpPr>
        <p:spPr>
          <a:xfrm>
            <a:off x="6304751" y="57427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входящих данных для optimizer на основе </a:t>
            </a:r>
            <a:r>
              <a:rPr b="1" lang="en-GB" sz="1000">
                <a:solidFill>
                  <a:schemeClr val="dk1"/>
                </a:solidFill>
              </a:rPr>
              <a:t>скорректированных значений β (adjusted betas)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552" name="Google Shape;5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00" y="1050575"/>
            <a:ext cx="8655059" cy="55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8" name="Google Shape;558;p41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9" name="Google Shape;559;p41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0" name="Google Shape;560;p41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1" name="Google Shape;561;p41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2" name="Google Shape;562;p41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3" name="Google Shape;563;p41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1"/>
          <p:cNvSpPr txBox="1"/>
          <p:nvPr/>
        </p:nvSpPr>
        <p:spPr>
          <a:xfrm>
            <a:off x="6304751" y="574275"/>
            <a:ext cx="38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входящих данных для optimizer на основе </a:t>
            </a:r>
            <a:r>
              <a:rPr b="1" lang="en-GB" sz="1000">
                <a:solidFill>
                  <a:schemeClr val="dk1"/>
                </a:solidFill>
              </a:rPr>
              <a:t>скорректированных значений β (adjusted betas)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565" name="Google Shape;5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213" y="1050575"/>
            <a:ext cx="8746432" cy="55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" name="Google Shape;571;p42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2" name="Google Shape;572;p42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3" name="Google Shape;573;p42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p42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5" name="Google Shape;575;p42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42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2"/>
          <p:cNvSpPr txBox="1"/>
          <p:nvPr/>
        </p:nvSpPr>
        <p:spPr>
          <a:xfrm>
            <a:off x="6408100" y="480425"/>
            <a:ext cx="366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границ эффективных портфелей на основе исторических доходностей, исторических и скорректированных 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78" name="Google Shape;578;p42"/>
          <p:cNvSpPr txBox="1"/>
          <p:nvPr/>
        </p:nvSpPr>
        <p:spPr>
          <a:xfrm>
            <a:off x="209675" y="1406650"/>
            <a:ext cx="11779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Сравним границы эфф. портфелей, рассчитанные тремя способами: на основе исторических доходностей, исторических и скорректированных β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2"/>
          <p:cNvSpPr txBox="1"/>
          <p:nvPr/>
        </p:nvSpPr>
        <p:spPr>
          <a:xfrm>
            <a:off x="139000" y="2593725"/>
            <a:ext cx="4864500" cy="4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Вклад отдельных акций изменяется в зависимости от метода. Например, 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LSNG_P 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и AKRN занимают крупные доли во всех случаях, но их точные веса различаются. В портфеле на основе исторических доходностей AKRN – 26.8%, а в скорректированном варианте – 23.9%. Веса других активов также меняются, особенно у SNGS_p и SIBN.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Оптимальный портфель (красная точка) в любом случае находится на границе (Efficient Frontier), но характеристики различаются.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80" name="Google Shape;5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052" y="2237650"/>
            <a:ext cx="7138473" cy="45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7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0" name="Google Shape;80;p7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" name="Google Shape;81;p7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p7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7"/>
          <p:cNvSpPr txBox="1"/>
          <p:nvPr/>
        </p:nvSpPr>
        <p:spPr>
          <a:xfrm>
            <a:off x="98375" y="1657125"/>
            <a:ext cx="2279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000">
                <a:solidFill>
                  <a:srgbClr val="102D69"/>
                </a:solidFill>
              </a:rPr>
              <a:t>dohod.ru - данные о дивидендах по акциям.</a:t>
            </a:r>
            <a:endParaRPr b="1" sz="1800"/>
          </a:p>
        </p:txBody>
      </p:sp>
      <p:sp>
        <p:nvSpPr>
          <p:cNvPr id="84" name="Google Shape;84;p7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6575588" y="571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217475" y="4869000"/>
            <a:ext cx="2040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rgbClr val="102D69"/>
                </a:solidFill>
              </a:rPr>
              <a:t>Чтобы сделать расчёт доходностей с учётом дивидендов, потому что дивиденды являются важным индикатором, особенно для российских акций.</a:t>
            </a:r>
            <a:endParaRPr i="1" sz="1100"/>
          </a:p>
        </p:txBody>
      </p:sp>
      <p:pic>
        <p:nvPicPr>
          <p:cNvPr id="88" name="Google Shape;8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261" y="817575"/>
            <a:ext cx="9684514" cy="593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6" name="Google Shape;586;p43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7" name="Google Shape;587;p43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8" name="Google Shape;588;p43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9" name="Google Shape;589;p43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43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1" name="Google Shape;591;p43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3"/>
          <p:cNvSpPr txBox="1"/>
          <p:nvPr/>
        </p:nvSpPr>
        <p:spPr>
          <a:xfrm>
            <a:off x="6408100" y="480425"/>
            <a:ext cx="366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границ эффективных портфелей на основе исторических доходностей, исторических и скорректированных 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93" name="Google Shape;593;p43"/>
          <p:cNvSpPr txBox="1"/>
          <p:nvPr/>
        </p:nvSpPr>
        <p:spPr>
          <a:xfrm>
            <a:off x="610125" y="1645528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Ещё н</a:t>
            </a:r>
            <a:r>
              <a:rPr lang="en-GB" sz="2400">
                <a:solidFill>
                  <a:srgbClr val="102D69"/>
                </a:solidFill>
              </a:rPr>
              <a:t>есколько наблюдений и выводов по результатам сравнения: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3"/>
          <p:cNvSpPr txBox="1"/>
          <p:nvPr/>
        </p:nvSpPr>
        <p:spPr>
          <a:xfrm>
            <a:off x="154325" y="2351600"/>
            <a:ext cx="5179800" cy="4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Оптимальные портфели при разных подходах имеют схожую доходность (около 29%), но различный уровень риска.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Риск портфеля на основе исторических доходностей – 20.4% (Sharpe: 1.4).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Риск портфеля на основе исторических β – 19.8% (Sharpe: 1.5).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Риск портфеля на основе скорректированных β – 22.2% (Sharpe: 1.3).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Это показывает, что использование β снижает оценку риска, но скорректированные β дают более консервативную оценку.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95" name="Google Shape;5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250" y="2305350"/>
            <a:ext cx="6819052" cy="43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1" name="Google Shape;601;p44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2" name="Google Shape;602;p44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3" name="Google Shape;603;p44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4" name="Google Shape;604;p44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44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6" name="Google Shape;606;p44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4"/>
          <p:cNvSpPr txBox="1"/>
          <p:nvPr/>
        </p:nvSpPr>
        <p:spPr>
          <a:xfrm>
            <a:off x="6408100" y="480425"/>
            <a:ext cx="366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границ эффективных портфелей на основе исторических доходностей, исторических и скорректированных 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608" name="Google Shape;608;p44"/>
          <p:cNvSpPr txBox="1"/>
          <p:nvPr/>
        </p:nvSpPr>
        <p:spPr>
          <a:xfrm>
            <a:off x="641250" y="1645553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Экономическая интерпретация полученных результатов: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4"/>
          <p:cNvSpPr txBox="1"/>
          <p:nvPr/>
        </p:nvSpPr>
        <p:spPr>
          <a:xfrm>
            <a:off x="188650" y="2444825"/>
            <a:ext cx="4828500" cy="3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Исторические доходности – учитывают фактические показатели прошлого, но не корректируют риск через β, поэтому могут переоценивать доходность и недооценивать риск.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Исторические β – позволяют лучше учитывать систематический риск, что ведет к более стабильному и сбалансированному портфелю с более высоким Sharpe.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Скорректированные β – компромисс между историческими данными и устойчивостью оценок исторических β, дают более консервативную оценку.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10" name="Google Shape;6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159" y="2237649"/>
            <a:ext cx="7053517" cy="44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" name="Google Shape;616;p45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7" name="Google Shape;617;p45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8" name="Google Shape;618;p45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9" name="Google Shape;619;p45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45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1" name="Google Shape;621;p45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5"/>
          <p:cNvSpPr txBox="1"/>
          <p:nvPr/>
        </p:nvSpPr>
        <p:spPr>
          <a:xfrm>
            <a:off x="6408100" y="480425"/>
            <a:ext cx="366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границ эффективных портфелей на основе исторических доходностей, исторических и скорректированных 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623" name="Google Shape;623;p45"/>
          <p:cNvSpPr txBox="1"/>
          <p:nvPr/>
        </p:nvSpPr>
        <p:spPr>
          <a:xfrm>
            <a:off x="580125" y="1430325"/>
            <a:ext cx="11105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102D69"/>
                </a:solidFill>
              </a:rPr>
              <a:t>Итог:</a:t>
            </a:r>
            <a:endParaRPr sz="48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5"/>
          <p:cNvSpPr txBox="1"/>
          <p:nvPr/>
        </p:nvSpPr>
        <p:spPr>
          <a:xfrm>
            <a:off x="143975" y="2261325"/>
            <a:ext cx="7781100" cy="4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Georgia"/>
              <a:buChar char="●"/>
            </a:pPr>
            <a:r>
              <a:rPr lang="en-GB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Если цель – максимизировать оценку доходности, метод исторических доходностей дает наивысшие результаты, но с повышенным риском.</a:t>
            </a:r>
            <a:r>
              <a:rPr lang="en-GB" sz="24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Georgia"/>
              <a:buChar char="●"/>
            </a:pPr>
            <a:r>
              <a:rPr lang="en-GB" sz="24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Если важно сбалансировать риск и доходность, исторические β лучше балансируют риск и доходность (лучший Sharpe). </a:t>
            </a:r>
            <a:endParaRPr sz="24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Georgia"/>
              <a:buChar char="●"/>
            </a:pPr>
            <a:r>
              <a:rPr lang="en-GB" sz="24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Если стратегия консервативная, то скорректированные β дают более осторожные веса.</a:t>
            </a:r>
            <a:endParaRPr sz="24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625" name="Google Shape;6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400" y="2372324"/>
            <a:ext cx="4355550" cy="43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1" name="Google Shape;631;p46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2" name="Google Shape;632;p46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4" name="Google Shape;634;p46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5" name="Google Shape;635;p46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6" name="Google Shape;636;p46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 txBox="1"/>
          <p:nvPr/>
        </p:nvSpPr>
        <p:spPr>
          <a:xfrm>
            <a:off x="6408100" y="480425"/>
            <a:ext cx="366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границ эффективных портфелей на основе исторических доходностей, исторических и скорректированных β для окна 2022-2024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638" name="Google Shape;638;p46"/>
          <p:cNvSpPr txBox="1"/>
          <p:nvPr/>
        </p:nvSpPr>
        <p:spPr>
          <a:xfrm>
            <a:off x="268125" y="1583275"/>
            <a:ext cx="117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Проделаем то же для другого окна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6"/>
          <p:cNvSpPr txBox="1"/>
          <p:nvPr/>
        </p:nvSpPr>
        <p:spPr>
          <a:xfrm>
            <a:off x="139000" y="2593725"/>
            <a:ext cx="48645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Исторические доходности: Доходность 29.5%, риск 15.4%, Sharpe 1.9.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Исторические β: Доходность 38.0%, риск 22.9%, Sharpe 1.7.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Скорректированные β: Доходность 40.3%, риск 26.8%, Sharpe 1.5.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Использование β теперь ПОВЫШАЕТ оценку риска и доходности по сравнению с историческими доходностями, при этом Sharpe заметно снижается Скорректированные β дают существенно более консервативную оценку риска, но и оценивают доходность гораздо выше исторических данных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40" name="Google Shape;6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500" y="2244700"/>
            <a:ext cx="7044127" cy="44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47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7" name="Google Shape;647;p47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8" name="Google Shape;648;p47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9" name="Google Shape;649;p47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0" name="Google Shape;650;p47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1" name="Google Shape;651;p47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7"/>
          <p:cNvSpPr txBox="1"/>
          <p:nvPr/>
        </p:nvSpPr>
        <p:spPr>
          <a:xfrm>
            <a:off x="6408100" y="480425"/>
            <a:ext cx="366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границ эффективных портфелей на основе исторических доходностей, исторических и скорректированных β</a:t>
            </a:r>
            <a:r>
              <a:rPr b="1" lang="en-GB" sz="1000">
                <a:solidFill>
                  <a:schemeClr val="dk1"/>
                </a:solidFill>
              </a:rPr>
              <a:t> для окна 2022-2024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653" name="Google Shape;653;p47"/>
          <p:cNvSpPr txBox="1"/>
          <p:nvPr/>
        </p:nvSpPr>
        <p:spPr>
          <a:xfrm>
            <a:off x="589400" y="1541928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Ещё несколько наблюдений и выводов по результатам сравнения: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7"/>
          <p:cNvSpPr txBox="1"/>
          <p:nvPr/>
        </p:nvSpPr>
        <p:spPr>
          <a:xfrm>
            <a:off x="154325" y="2351600"/>
            <a:ext cx="51798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55" name="Google Shape;6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900" y="2185850"/>
            <a:ext cx="7213425" cy="45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7"/>
          <p:cNvSpPr txBox="1"/>
          <p:nvPr/>
        </p:nvSpPr>
        <p:spPr>
          <a:xfrm>
            <a:off x="154325" y="2351600"/>
            <a:ext cx="5179800" cy="4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Это может быть связано с тем, что за период 2022–2024 (с учетом сглаживания за 252 дня) рынок демонстрировал более высокую волатильность, и β-методы лучше улавливали систематический риск. При этом коэффициент Шарпа снижается по мере перехода от исторических доходностей к скорректированным β, что также указывает на более консервативный подход в последних двух методах.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Использование β увеличивает диверсификацию: снижаются доли крупнейших позиций, крупнейшая позиция не превышает 25%, в то время как портфель, рассчитанный по историческим данным портфель включает в себя долю в 40% в Акроне.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Google Shape;662;p48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3" name="Google Shape;663;p48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4" name="Google Shape;664;p48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5" name="Google Shape;665;p48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48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7" name="Google Shape;667;p48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8"/>
          <p:cNvSpPr txBox="1"/>
          <p:nvPr/>
        </p:nvSpPr>
        <p:spPr>
          <a:xfrm>
            <a:off x="6408100" y="480425"/>
            <a:ext cx="366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границ эффективных портфелей на основе исторических доходностей, исторических и скорректированных β</a:t>
            </a:r>
            <a:r>
              <a:rPr b="1" lang="en-GB" sz="1000">
                <a:solidFill>
                  <a:schemeClr val="dk1"/>
                </a:solidFill>
              </a:rPr>
              <a:t> для окна 2022-2024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669" name="Google Shape;669;p48"/>
          <p:cNvSpPr txBox="1"/>
          <p:nvPr/>
        </p:nvSpPr>
        <p:spPr>
          <a:xfrm>
            <a:off x="630875" y="1521253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Экономическая интерпретация полученных результатов: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8"/>
          <p:cNvSpPr txBox="1"/>
          <p:nvPr/>
        </p:nvSpPr>
        <p:spPr>
          <a:xfrm>
            <a:off x="95425" y="2206550"/>
            <a:ext cx="48285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Исторические доходности отражают фактические показатели за период 2022–2024, но могут недооценивать риск (15.4%), это приводит к более высокому коэффициенту Шарпа (1.9).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Исторические β учитывают систематический риск, что увеличивает оценку риска (22.9%) и снижает Шарпа (1.7). Это делает портфель более сбалансированным, но менее оптимистичным по доходности на единицу риска.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У метода скорректированных β самая высокая оценка риска (26.8%) и самый низкий Шарп (1.5). Это наиболее консервативный подход.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71" name="Google Shape;6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254" y="2107251"/>
            <a:ext cx="7308698" cy="461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" name="Google Shape;677;p49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8" name="Google Shape;678;p49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9" name="Google Shape;679;p49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49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1" name="Google Shape;681;p49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2" name="Google Shape;682;p49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9"/>
          <p:cNvSpPr txBox="1"/>
          <p:nvPr/>
        </p:nvSpPr>
        <p:spPr>
          <a:xfrm>
            <a:off x="6530000" y="574275"/>
            <a:ext cx="366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Дополнительные пункты исследования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684" name="Google Shape;684;p49"/>
          <p:cNvSpPr txBox="1"/>
          <p:nvPr/>
        </p:nvSpPr>
        <p:spPr>
          <a:xfrm>
            <a:off x="310775" y="1907550"/>
            <a:ext cx="28932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02D69"/>
                </a:solidFill>
              </a:rPr>
              <a:t>Проверили Black’s two-fund theorem </a:t>
            </a:r>
            <a:r>
              <a:rPr lang="en-GB" sz="2000">
                <a:solidFill>
                  <a:srgbClr val="102D69"/>
                </a:solidFill>
              </a:rPr>
              <a:t>(1972)</a:t>
            </a:r>
            <a:r>
              <a:rPr lang="en-GB" sz="2000">
                <a:solidFill>
                  <a:srgbClr val="102D69"/>
                </a:solidFill>
              </a:rPr>
              <a:t>, согласно которой все портфели на границе портфелей с минимальной дисперсией являются линейной комбинацией любых двух других портфелей на этой границе при условии, что короткие продажи разрешены.</a:t>
            </a:r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725" y="1578240"/>
            <a:ext cx="8683226" cy="516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p50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2" name="Google Shape;692;p50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3" name="Google Shape;693;p50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4" name="Google Shape;694;p50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5" name="Google Shape;695;p50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6" name="Google Shape;696;p50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0"/>
          <p:cNvSpPr txBox="1"/>
          <p:nvPr/>
        </p:nvSpPr>
        <p:spPr>
          <a:xfrm>
            <a:off x="6530000" y="574275"/>
            <a:ext cx="366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Дополнительные пункты исследования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698" name="Google Shape;698;p50"/>
          <p:cNvSpPr txBox="1"/>
          <p:nvPr/>
        </p:nvSpPr>
        <p:spPr>
          <a:xfrm>
            <a:off x="417425" y="1320013"/>
            <a:ext cx="1111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Граница эффективных портфелей с помощью метода Монте-Карло: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957" y="1837925"/>
            <a:ext cx="6269194" cy="492472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0"/>
          <p:cNvSpPr txBox="1"/>
          <p:nvPr/>
        </p:nvSpPr>
        <p:spPr>
          <a:xfrm>
            <a:off x="176425" y="2051150"/>
            <a:ext cx="5334900" cy="4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21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Корреляционная сложность: </a:t>
            </a:r>
            <a:r>
              <a:rPr lang="en-GB" sz="1650">
                <a:solidFill>
                  <a:schemeClr val="dk1"/>
                </a:solidFill>
                <a:highlight>
                  <a:srgbClr val="FFFFFF"/>
                </a:highlight>
              </a:rPr>
              <a:t>При увеличении числа активов растет количество парных корреляций (для 32 активов — 496 уникальных корреляций).</a:t>
            </a:r>
            <a:br>
              <a:rPr lang="en-GB" sz="16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650">
                <a:solidFill>
                  <a:schemeClr val="dk1"/>
                </a:solidFill>
                <a:highlight>
                  <a:srgbClr val="FFFFFF"/>
                </a:highlight>
              </a:rPr>
              <a:t>Метод Монте-Карло не учитывает эти взаимосвязи явно, что приводит к накоплению ошибок в оценке риска портфеля.</a:t>
            </a:r>
            <a:endParaRPr sz="21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21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Вычислительные ограничения: </a:t>
            </a:r>
            <a:r>
              <a:rPr lang="en-GB" sz="1650">
                <a:solidFill>
                  <a:schemeClr val="dk1"/>
                </a:solidFill>
                <a:highlight>
                  <a:srgbClr val="FFFFFF"/>
                </a:highlight>
              </a:rPr>
              <a:t>Расчет ковариационной матрицы для 32 активов требует больше ресурсов.</a:t>
            </a:r>
            <a:br>
              <a:rPr lang="en-GB" sz="16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650">
                <a:solidFill>
                  <a:schemeClr val="dk1"/>
                </a:solidFill>
                <a:highlight>
                  <a:srgbClr val="FFFFFF"/>
                </a:highlight>
              </a:rPr>
              <a:t>Кроме того, генерация случайных весов для 32 активов может привести к неоптимальному распределению, что искажает результаты.</a:t>
            </a:r>
            <a:endParaRPr sz="21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6" name="Google Shape;706;p51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7" name="Google Shape;707;p51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8" name="Google Shape;708;p51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51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Google Shape;710;p51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p51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51"/>
          <p:cNvSpPr txBox="1"/>
          <p:nvPr/>
        </p:nvSpPr>
        <p:spPr>
          <a:xfrm>
            <a:off x="6530000" y="574275"/>
            <a:ext cx="366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Дополнительные пункты исследования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713" name="Google Shape;713;p51"/>
          <p:cNvSpPr txBox="1"/>
          <p:nvPr/>
        </p:nvSpPr>
        <p:spPr>
          <a:xfrm>
            <a:off x="127975" y="2009725"/>
            <a:ext cx="5890800" cy="54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Проклятие размерности: </a:t>
            </a:r>
            <a:r>
              <a:rPr lang="en-GB" sz="1250">
                <a:solidFill>
                  <a:schemeClr val="dk1"/>
                </a:solidFill>
                <a:highlight>
                  <a:srgbClr val="FFFFFF"/>
                </a:highlight>
              </a:rPr>
              <a:t>Для 4 активов пространство возможных комбинаций весов относительно мало. Даже 100 000 симуляций обеспечивает достаточную плотность точек для точной аппроксимации эффективной границы. Для всех 32 активов размерность задачи резко возрастает (симуляция даже 5 возможных долей для каждой акции потребует порядка  5^33 точек для покрытия, что является огромным числом). Пространство поиска становится экспоненциально больше, и 100 000 симуляций оказывается недостаточным для адекватного покрытия всех возможных комбинаций.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Разреженность данных: </a:t>
            </a:r>
            <a:r>
              <a:rPr lang="en-GB" sz="1250">
                <a:solidFill>
                  <a:schemeClr val="dk1"/>
                </a:solidFill>
                <a:highlight>
                  <a:srgbClr val="FFFFFF"/>
                </a:highlight>
              </a:rPr>
              <a:t>В 32-мерном пространстве случайно сгенерированные точки распределяются слишком разреженно, что затрудняет построение гладкой эффективной границы.</a:t>
            </a:r>
            <a:br>
              <a:rPr lang="en-GB" sz="12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50">
                <a:solidFill>
                  <a:schemeClr val="dk1"/>
                </a:solidFill>
                <a:highlight>
                  <a:srgbClr val="FFFFFF"/>
                </a:highlight>
              </a:rPr>
              <a:t>Для сравнения: в 4-мерном пространстве точки расположены плотнее, что позволяет точнее определить границу.</a:t>
            </a:r>
            <a:endParaRPr sz="17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</a:rPr>
              <a:t>Вывод</a:t>
            </a:r>
            <a:endParaRPr b="1"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chemeClr val="dk1"/>
                </a:solidFill>
                <a:highlight>
                  <a:srgbClr val="FFFFFF"/>
                </a:highlight>
              </a:rPr>
              <a:t>Метод Монте-Карло эффективен для малых портфелей (4–10 активов), так как обеспечивает достаточное покрытие пространства решений.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714" name="Google Shape;7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425" y="2072500"/>
            <a:ext cx="5930800" cy="4662601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1"/>
          <p:cNvSpPr txBox="1"/>
          <p:nvPr/>
        </p:nvSpPr>
        <p:spPr>
          <a:xfrm>
            <a:off x="279700" y="1448725"/>
            <a:ext cx="116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Граница эффективных портфелей с помощью метода Монте-Карло для 4 акций: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Google Shape;721;p52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52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52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52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p52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6" name="Google Shape;726;p52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2"/>
          <p:cNvSpPr txBox="1"/>
          <p:nvPr/>
        </p:nvSpPr>
        <p:spPr>
          <a:xfrm>
            <a:off x="6530000" y="574275"/>
            <a:ext cx="366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Дополнительные пункты исследования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728" name="Google Shape;728;p52"/>
          <p:cNvSpPr txBox="1"/>
          <p:nvPr/>
        </p:nvSpPr>
        <p:spPr>
          <a:xfrm>
            <a:off x="279700" y="1448725"/>
            <a:ext cx="11685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Cтруктура наиболее рискованного портфеля по отобранным позициям (AFKS, AFLT, AKRN, CHMF):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2"/>
          <p:cNvSpPr txBox="1"/>
          <p:nvPr/>
        </p:nvSpPr>
        <p:spPr>
          <a:xfrm>
            <a:off x="279700" y="2382425"/>
            <a:ext cx="43800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highlight>
                  <a:srgbClr val="FDFDFD"/>
                </a:highlight>
              </a:rPr>
              <a:t>AFKS: 100%, AFLT: 100%, AKRN: -100%</a:t>
            </a:r>
            <a:endParaRPr b="1" sz="2600">
              <a:solidFill>
                <a:srgbClr val="1A1A1A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2"/>
          <p:cNvSpPr txBox="1"/>
          <p:nvPr/>
        </p:nvSpPr>
        <p:spPr>
          <a:xfrm>
            <a:off x="93075" y="6371100"/>
            <a:ext cx="4133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1A1A1A"/>
                </a:solidFill>
                <a:highlight>
                  <a:srgbClr val="FDFDFD"/>
                </a:highlight>
              </a:rPr>
              <a:t>Волатильность портфеля: 0.7452</a:t>
            </a:r>
            <a:endParaRPr sz="1800">
              <a:solidFill>
                <a:srgbClr val="1A1A1A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52"/>
          <p:cNvSpPr txBox="1"/>
          <p:nvPr/>
        </p:nvSpPr>
        <p:spPr>
          <a:xfrm>
            <a:off x="93075" y="3452988"/>
            <a:ext cx="4485600" cy="2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Эти активы имеют</a:t>
            </a:r>
            <a:r>
              <a:rPr b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высокую индивидуальную волатильность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и </a:t>
            </a:r>
            <a:r>
              <a:rPr b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положительную ковариацию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друг с другом, что усиливает вклад в общий риск, так как их совместные колебания суммируются.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Итоговый портфель </a:t>
            </a:r>
            <a:r>
              <a:rPr b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не диверсифицирован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— он концентрирует риск в активах с максимальным вкладом в дисперсию.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2" name="Google Shape;7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525" y="1967122"/>
            <a:ext cx="7532300" cy="4890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8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5" name="Google Shape;95;p8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p8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8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504600" y="1848588"/>
            <a:ext cx="4575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Рассматриваемые бумаги</a:t>
            </a:r>
            <a:r>
              <a:rPr lang="en-GB" sz="24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2400">
                <a:solidFill>
                  <a:srgbClr val="102D69"/>
                </a:solidFill>
              </a:rPr>
              <a:t>всего 33 штуки</a:t>
            </a:r>
            <a:r>
              <a:rPr lang="en-GB" sz="24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8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8"/>
          <p:cNvSpPr txBox="1"/>
          <p:nvPr/>
        </p:nvSpPr>
        <p:spPr>
          <a:xfrm>
            <a:off x="8940275" y="3708700"/>
            <a:ext cx="3126900" cy="3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300">
                <a:solidFill>
                  <a:schemeClr val="dk1"/>
                </a:solidFill>
              </a:rPr>
              <a:t>Там ещё другое диво: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300">
                <a:solidFill>
                  <a:schemeClr val="dk1"/>
                </a:solidFill>
              </a:rPr>
              <a:t>Море вздуется бурливо,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300">
                <a:solidFill>
                  <a:schemeClr val="dk1"/>
                </a:solidFill>
              </a:rPr>
              <a:t>Закипит, подымет вой,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300">
                <a:solidFill>
                  <a:schemeClr val="dk1"/>
                </a:solidFill>
              </a:rPr>
              <a:t>Хлынет на берег пустой,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300">
                <a:solidFill>
                  <a:schemeClr val="dk1"/>
                </a:solidFill>
              </a:rPr>
              <a:t>Расплеснётся в скором беге,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300">
                <a:solidFill>
                  <a:schemeClr val="dk1"/>
                </a:solidFill>
              </a:rPr>
              <a:t>И очутятся на бреге,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300">
                <a:solidFill>
                  <a:schemeClr val="dk1"/>
                </a:solidFill>
              </a:rPr>
              <a:t>В чешуе, как жар горя,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300">
                <a:solidFill>
                  <a:schemeClr val="dk1"/>
                </a:solidFill>
              </a:rPr>
              <a:t>Тридцать три богатыря…</a:t>
            </a:r>
            <a:endParaRPr i="1"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01" name="Google Shape;101;p8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4965275" y="1390900"/>
            <a:ext cx="6951000" cy="23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GB" sz="2100">
                <a:solidFill>
                  <a:srgbClr val="1A1A1A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AFKS, AFLT, AKRN, CHMF, GAZP, GMKN, KMAZ, LKOH, LSNG, LSNG_p, MAGN, MGNT, MSNG, MTSS, NLMK, NMTP, NVTK, PIKK, PLZL, RASP, ROSN, RTKM, SBER, SBER_p, SIBN, SNGS, SNGS_p, TATN, TATN_p, TGKN, UTAR, VSMO, VTBR</a:t>
            </a:r>
            <a:endParaRPr b="1" i="1" sz="2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04" name="Google Shape;10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0" y="3477600"/>
            <a:ext cx="8123250" cy="308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600" y="3628675"/>
            <a:ext cx="1580675" cy="15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1487" y="4996725"/>
            <a:ext cx="617325" cy="54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2772" y="4908922"/>
            <a:ext cx="466075" cy="4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9512" y="4696300"/>
            <a:ext cx="466075" cy="46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750" y="5720650"/>
            <a:ext cx="466075" cy="37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8026" y="5432603"/>
            <a:ext cx="466076" cy="41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91650" y="520935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18850" y="5432600"/>
            <a:ext cx="288050" cy="2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8" name="Google Shape;738;p53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9" name="Google Shape;739;p53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0" name="Google Shape;740;p53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1" name="Google Shape;741;p53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2" name="Google Shape;742;p53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3" name="Google Shape;743;p53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53"/>
          <p:cNvSpPr txBox="1"/>
          <p:nvPr/>
        </p:nvSpPr>
        <p:spPr>
          <a:xfrm>
            <a:off x="6459962" y="574275"/>
            <a:ext cx="366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Дополнительные пункты исследования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745" name="Google Shape;7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9725"/>
            <a:ext cx="9226375" cy="45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3"/>
          <p:cNvSpPr txBox="1"/>
          <p:nvPr/>
        </p:nvSpPr>
        <p:spPr>
          <a:xfrm>
            <a:off x="279700" y="1448725"/>
            <a:ext cx="6485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Встроим Implementation Shortfall (IS) и сравним результаты</a:t>
            </a:r>
            <a:r>
              <a:rPr lang="en-GB" sz="2400">
                <a:solidFill>
                  <a:srgbClr val="102D69"/>
                </a:solidFill>
              </a:rPr>
              <a:t>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7" name="Google Shape;74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950" y="1050575"/>
            <a:ext cx="5427199" cy="127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00" y="2588150"/>
            <a:ext cx="3542075" cy="10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500" y="3551150"/>
            <a:ext cx="4192500" cy="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3"/>
          <p:cNvSpPr txBox="1"/>
          <p:nvPr/>
        </p:nvSpPr>
        <p:spPr>
          <a:xfrm>
            <a:off x="9323375" y="2479175"/>
            <a:ext cx="2724600" cy="4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Более высокий коэффициент Шарпа означает, что стратегия обеспечивает </a:t>
            </a:r>
            <a:r>
              <a:rPr b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лучшую доходность на единицу риска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Стратегия с IS жертвует небольшой частью потенциальной доходности ради снижения волатильности, защиты от экстремальных просадок и устойчивости к рыночным шокам.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6" name="Google Shape;756;p54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7" name="Google Shape;757;p54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8" name="Google Shape;758;p54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9" name="Google Shape;759;p54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0" name="Google Shape;760;p54"/>
          <p:cNvSpPr txBox="1"/>
          <p:nvPr/>
        </p:nvSpPr>
        <p:spPr>
          <a:xfrm>
            <a:off x="3452618" y="634315"/>
            <a:ext cx="234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Управление портфелем в 2008-2024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4"/>
          <p:cNvSpPr txBox="1"/>
          <p:nvPr/>
        </p:nvSpPr>
        <p:spPr>
          <a:xfrm>
            <a:off x="163625" y="2603450"/>
            <a:ext cx="5687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100">
                <a:solidFill>
                  <a:srgbClr val="102D69"/>
                </a:solidFill>
              </a:rPr>
              <a:t>Внимание!</a:t>
            </a:r>
            <a:endParaRPr b="1" sz="7100"/>
          </a:p>
        </p:txBody>
      </p:sp>
      <p:sp>
        <p:nvSpPr>
          <p:cNvPr id="762" name="Google Shape;762;p54"/>
          <p:cNvSpPr txBox="1"/>
          <p:nvPr/>
        </p:nvSpPr>
        <p:spPr>
          <a:xfrm>
            <a:off x="10337843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625" y="2075150"/>
            <a:ext cx="3199175" cy="45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4"/>
          <p:cNvSpPr txBox="1"/>
          <p:nvPr/>
        </p:nvSpPr>
        <p:spPr>
          <a:xfrm>
            <a:off x="9882875" y="6001975"/>
            <a:ext cx="1761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02D69"/>
                </a:solidFill>
              </a:rPr>
              <a:t>Спасибо за внимание.</a:t>
            </a:r>
            <a:endParaRPr sz="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54"/>
          <p:cNvSpPr txBox="1"/>
          <p:nvPr/>
        </p:nvSpPr>
        <p:spPr>
          <a:xfrm>
            <a:off x="6259490" y="259775"/>
            <a:ext cx="391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Проект представили</a:t>
            </a:r>
            <a:r>
              <a:rPr lang="en-GB" sz="1200">
                <a:solidFill>
                  <a:schemeClr val="dk1"/>
                </a:solidFill>
              </a:rPr>
              <a:t> студенты 1 курса ФТиАД: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Ткалич Леонид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Шамшединов Илья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Шумилин Андрей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Шурыгин Всеволод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9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9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9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9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9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9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25" name="Google Shape;12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25" y="2225840"/>
            <a:ext cx="11887200" cy="436924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9"/>
          <p:cNvSpPr txBox="1"/>
          <p:nvPr/>
        </p:nvSpPr>
        <p:spPr>
          <a:xfrm>
            <a:off x="663350" y="1540525"/>
            <a:ext cx="108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Например, данные цены акций Сбера и привилегированных акций Сбера: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10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10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" name="Google Shape;134;p10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10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0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10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0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39" name="Google Shape;13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50" y="1271350"/>
            <a:ext cx="11157949" cy="562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1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11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11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11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1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11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1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5000"/>
            <a:ext cx="11887201" cy="45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12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" name="Google Shape;159;p12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" name="Google Shape;160;p12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12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12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12"/>
          <p:cNvSpPr txBox="1"/>
          <p:nvPr/>
        </p:nvSpPr>
        <p:spPr>
          <a:xfrm>
            <a:off x="3525750" y="574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Управление портфелем в 2008-2024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65" name="Google Shape;1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25" y="1388175"/>
            <a:ext cx="11887199" cy="54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